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Lst>
  <p:notesMasterIdLst>
    <p:notesMasterId r:id="rId18"/>
  </p:notesMasterIdLst>
  <p:sldIdLst>
    <p:sldId id="329" r:id="rId2"/>
    <p:sldId id="299" r:id="rId3"/>
    <p:sldId id="315" r:id="rId4"/>
    <p:sldId id="316" r:id="rId5"/>
    <p:sldId id="306" r:id="rId6"/>
    <p:sldId id="330" r:id="rId7"/>
    <p:sldId id="307" r:id="rId8"/>
    <p:sldId id="331" r:id="rId9"/>
    <p:sldId id="310" r:id="rId10"/>
    <p:sldId id="334" r:id="rId11"/>
    <p:sldId id="335" r:id="rId12"/>
    <p:sldId id="311" r:id="rId13"/>
    <p:sldId id="312" r:id="rId14"/>
    <p:sldId id="317" r:id="rId15"/>
    <p:sldId id="309" r:id="rId16"/>
    <p:sldId id="285" r:id="rId17"/>
  </p:sldIdLst>
  <p:sldSz cx="9144000" cy="6858000" type="screen4x3"/>
  <p:notesSz cx="6858000" cy="9144000"/>
  <p:embeddedFontLst>
    <p:embeddedFont>
      <p:font typeface="B Nazanin" panose="00000400000000000000" pitchFamily="2" charset="-78"/>
      <p:regular r:id="rId19"/>
      <p:bold r:id="rId20"/>
    </p:embeddedFont>
    <p:embeddedFont>
      <p:font typeface="Trebuchet MS" panose="020B0603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4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E539B1-CBE6-429F-8205-35EECF25734D}" type="doc">
      <dgm:prSet loTypeId="urn:microsoft.com/office/officeart/2005/8/layout/process1" loCatId="process" qsTypeId="urn:microsoft.com/office/officeart/2005/8/quickstyle/simple1" qsCatId="simple" csTypeId="urn:microsoft.com/office/officeart/2005/8/colors/accent1_2" csCatId="accent1" phldr="1"/>
      <dgm:spPr/>
    </dgm:pt>
    <dgm:pt modelId="{FFFF2E33-BB8F-4AC3-9F63-BC0458AE85B7}">
      <dgm:prSet phldrT="[Text]" custT="1"/>
      <dgm:spPr>
        <a:solidFill>
          <a:schemeClr val="accent3">
            <a:lumMod val="60000"/>
            <a:lumOff val="40000"/>
          </a:schemeClr>
        </a:solidFill>
      </dgm:spPr>
      <dgm:t>
        <a:bodyPr/>
        <a:lstStyle/>
        <a:p>
          <a:r>
            <a:rPr lang="fa-IR" sz="1300" b="1" dirty="0">
              <a:solidFill>
                <a:schemeClr val="tx1"/>
              </a:solidFill>
              <a:cs typeface="B Nazanin" panose="00000400000000000000" pitchFamily="2" charset="-78"/>
            </a:rPr>
            <a:t>چیدمان نظام سلامت</a:t>
          </a:r>
          <a:endParaRPr lang="en-US" sz="1300" b="1" dirty="0">
            <a:solidFill>
              <a:schemeClr val="tx1"/>
            </a:solidFill>
            <a:cs typeface="B Nazanin" panose="00000400000000000000" pitchFamily="2" charset="-78"/>
          </a:endParaRPr>
        </a:p>
      </dgm:t>
    </dgm:pt>
    <dgm:pt modelId="{3898FCF7-CC0A-4F18-B3B1-4BCE42FE590C}" type="parTrans" cxnId="{23517DE6-8456-4199-8E5D-6ADD02397CE1}">
      <dgm:prSet/>
      <dgm:spPr/>
      <dgm:t>
        <a:bodyPr/>
        <a:lstStyle/>
        <a:p>
          <a:endParaRPr lang="en-US" sz="1300" b="1">
            <a:solidFill>
              <a:schemeClr val="tx1"/>
            </a:solidFill>
            <a:cs typeface="B Nazanin" panose="00000400000000000000" pitchFamily="2" charset="-78"/>
          </a:endParaRPr>
        </a:p>
      </dgm:t>
    </dgm:pt>
    <dgm:pt modelId="{CFA0F404-A04E-4190-A620-08C06736651E}" type="sibTrans" cxnId="{23517DE6-8456-4199-8E5D-6ADD02397CE1}">
      <dgm:prSet custT="1"/>
      <dgm:spPr>
        <a:solidFill>
          <a:srgbClr val="FF0000"/>
        </a:solidFill>
      </dgm:spPr>
      <dgm:t>
        <a:bodyPr/>
        <a:lstStyle/>
        <a:p>
          <a:endParaRPr lang="en-US" sz="1300" b="1" dirty="0">
            <a:solidFill>
              <a:schemeClr val="tx1"/>
            </a:solidFill>
            <a:cs typeface="B Nazanin" panose="00000400000000000000" pitchFamily="2" charset="-78"/>
          </a:endParaRPr>
        </a:p>
      </dgm:t>
    </dgm:pt>
    <dgm:pt modelId="{B9197FAE-18B2-4BFA-886E-04619385DEC9}">
      <dgm:prSet phldrT="[Text]" custT="1"/>
      <dgm:spPr>
        <a:solidFill>
          <a:srgbClr val="FFFF00"/>
        </a:solidFill>
      </dgm:spPr>
      <dgm:t>
        <a:bodyPr/>
        <a:lstStyle/>
        <a:p>
          <a:r>
            <a:rPr lang="fa-IR" sz="1300" b="1" dirty="0">
              <a:solidFill>
                <a:schemeClr val="tx1"/>
              </a:solidFill>
              <a:cs typeface="B Nazanin" panose="00000400000000000000" pitchFamily="2" charset="-78"/>
            </a:rPr>
            <a:t>بیماری، وضعیت، </a:t>
          </a:r>
        </a:p>
        <a:p>
          <a:r>
            <a:rPr lang="fa-IR" sz="1300" b="1" dirty="0">
              <a:solidFill>
                <a:schemeClr val="tx1"/>
              </a:solidFill>
              <a:cs typeface="B Nazanin" panose="00000400000000000000" pitchFamily="2" charset="-78"/>
            </a:rPr>
            <a:t>عوامل خطر</a:t>
          </a:r>
          <a:endParaRPr lang="en-US" sz="1300" b="1" dirty="0">
            <a:solidFill>
              <a:schemeClr val="tx1"/>
            </a:solidFill>
            <a:cs typeface="B Nazanin" panose="00000400000000000000" pitchFamily="2" charset="-78"/>
          </a:endParaRPr>
        </a:p>
      </dgm:t>
    </dgm:pt>
    <dgm:pt modelId="{8B9D843D-5EB3-4037-8C9A-EC5AA680F5C6}" type="parTrans" cxnId="{C06D1E29-C978-48B0-A8B8-53953A231B73}">
      <dgm:prSet/>
      <dgm:spPr/>
      <dgm:t>
        <a:bodyPr/>
        <a:lstStyle/>
        <a:p>
          <a:endParaRPr lang="en-US" sz="1300" b="1">
            <a:solidFill>
              <a:schemeClr val="tx1"/>
            </a:solidFill>
            <a:cs typeface="B Nazanin" panose="00000400000000000000" pitchFamily="2" charset="-78"/>
          </a:endParaRPr>
        </a:p>
      </dgm:t>
    </dgm:pt>
    <dgm:pt modelId="{AE8F4E6B-E203-4212-8456-EEB2D58AF79E}" type="sibTrans" cxnId="{C06D1E29-C978-48B0-A8B8-53953A231B73}">
      <dgm:prSet/>
      <dgm:spPr/>
      <dgm:t>
        <a:bodyPr/>
        <a:lstStyle/>
        <a:p>
          <a:endParaRPr lang="en-US" sz="1300" b="1">
            <a:solidFill>
              <a:schemeClr val="tx1"/>
            </a:solidFill>
            <a:cs typeface="B Nazanin" panose="00000400000000000000" pitchFamily="2" charset="-78"/>
          </a:endParaRPr>
        </a:p>
      </dgm:t>
    </dgm:pt>
    <dgm:pt modelId="{D9993998-B9F8-4E39-9C13-B1620C2FB809}">
      <dgm:prSet custT="1"/>
      <dgm:spPr>
        <a:solidFill>
          <a:srgbClr val="00B0F0"/>
        </a:solidFill>
      </dgm:spPr>
      <dgm:t>
        <a:bodyPr/>
        <a:lstStyle/>
        <a:p>
          <a:r>
            <a:rPr lang="fa-IR" sz="1300" b="1" dirty="0">
              <a:solidFill>
                <a:schemeClr val="tx1"/>
              </a:solidFill>
              <a:cs typeface="B Nazanin" panose="00000400000000000000" pitchFamily="2" charset="-78"/>
            </a:rPr>
            <a:t>برنامه ها، سرویس های ارائه خدمات و داروهای </a:t>
          </a:r>
          <a:endParaRPr lang="en-US" sz="1300" b="1" dirty="0">
            <a:solidFill>
              <a:schemeClr val="tx1"/>
            </a:solidFill>
            <a:cs typeface="B Nazanin" panose="00000400000000000000" pitchFamily="2" charset="-78"/>
          </a:endParaRPr>
        </a:p>
      </dgm:t>
    </dgm:pt>
    <dgm:pt modelId="{7301A237-1291-402E-A775-DDF7D39A31DA}" type="parTrans" cxnId="{79DD1C8E-BE3F-416F-9F99-D0D7FAF7D9D2}">
      <dgm:prSet/>
      <dgm:spPr/>
      <dgm:t>
        <a:bodyPr/>
        <a:lstStyle/>
        <a:p>
          <a:endParaRPr lang="en-US" sz="1300" b="1">
            <a:solidFill>
              <a:schemeClr val="tx1"/>
            </a:solidFill>
            <a:cs typeface="B Nazanin" panose="00000400000000000000" pitchFamily="2" charset="-78"/>
          </a:endParaRPr>
        </a:p>
      </dgm:t>
    </dgm:pt>
    <dgm:pt modelId="{E1E0CCBF-D90B-4EEA-9CD7-856B4B864DD8}" type="sibTrans" cxnId="{79DD1C8E-BE3F-416F-9F99-D0D7FAF7D9D2}">
      <dgm:prSet custT="1"/>
      <dgm:spPr>
        <a:solidFill>
          <a:srgbClr val="FF0000"/>
        </a:solidFill>
      </dgm:spPr>
      <dgm:t>
        <a:bodyPr/>
        <a:lstStyle/>
        <a:p>
          <a:endParaRPr lang="en-US" sz="1300" b="1" dirty="0">
            <a:solidFill>
              <a:schemeClr val="tx1"/>
            </a:solidFill>
            <a:cs typeface="B Nazanin" panose="00000400000000000000" pitchFamily="2" charset="-78"/>
          </a:endParaRPr>
        </a:p>
      </dgm:t>
    </dgm:pt>
    <dgm:pt modelId="{8F281635-A6DF-4200-B6E7-C62BA4448E77}" type="pres">
      <dgm:prSet presAssocID="{E4E539B1-CBE6-429F-8205-35EECF25734D}" presName="Name0" presStyleCnt="0">
        <dgm:presLayoutVars>
          <dgm:dir/>
          <dgm:resizeHandles val="exact"/>
        </dgm:presLayoutVars>
      </dgm:prSet>
      <dgm:spPr/>
    </dgm:pt>
    <dgm:pt modelId="{62D93261-D058-451C-B893-BC9EE3A99BE4}" type="pres">
      <dgm:prSet presAssocID="{FFFF2E33-BB8F-4AC3-9F63-BC0458AE85B7}" presName="node" presStyleLbl="node1" presStyleIdx="0" presStyleCnt="3">
        <dgm:presLayoutVars>
          <dgm:bulletEnabled val="1"/>
        </dgm:presLayoutVars>
      </dgm:prSet>
      <dgm:spPr/>
      <dgm:t>
        <a:bodyPr/>
        <a:lstStyle/>
        <a:p>
          <a:endParaRPr lang="en-US"/>
        </a:p>
      </dgm:t>
    </dgm:pt>
    <dgm:pt modelId="{354257B2-BACE-4193-B3B9-9D75DC819F9B}" type="pres">
      <dgm:prSet presAssocID="{CFA0F404-A04E-4190-A620-08C06736651E}" presName="sibTrans" presStyleLbl="sibTrans2D1" presStyleIdx="0" presStyleCnt="2"/>
      <dgm:spPr/>
      <dgm:t>
        <a:bodyPr/>
        <a:lstStyle/>
        <a:p>
          <a:endParaRPr lang="en-US"/>
        </a:p>
      </dgm:t>
    </dgm:pt>
    <dgm:pt modelId="{C53E3E53-F9CB-4BC8-903F-45D236BB2E8A}" type="pres">
      <dgm:prSet presAssocID="{CFA0F404-A04E-4190-A620-08C06736651E}" presName="connectorText" presStyleLbl="sibTrans2D1" presStyleIdx="0" presStyleCnt="2"/>
      <dgm:spPr/>
      <dgm:t>
        <a:bodyPr/>
        <a:lstStyle/>
        <a:p>
          <a:endParaRPr lang="en-US"/>
        </a:p>
      </dgm:t>
    </dgm:pt>
    <dgm:pt modelId="{6D3EF78C-F297-4FCE-BDFD-8C9DB0404D30}" type="pres">
      <dgm:prSet presAssocID="{D9993998-B9F8-4E39-9C13-B1620C2FB809}" presName="node" presStyleLbl="node1" presStyleIdx="1" presStyleCnt="3">
        <dgm:presLayoutVars>
          <dgm:bulletEnabled val="1"/>
        </dgm:presLayoutVars>
      </dgm:prSet>
      <dgm:spPr/>
      <dgm:t>
        <a:bodyPr/>
        <a:lstStyle/>
        <a:p>
          <a:endParaRPr lang="en-US"/>
        </a:p>
      </dgm:t>
    </dgm:pt>
    <dgm:pt modelId="{71ADB877-6C1D-4029-8E54-BC497B46FF11}" type="pres">
      <dgm:prSet presAssocID="{E1E0CCBF-D90B-4EEA-9CD7-856B4B864DD8}" presName="sibTrans" presStyleLbl="sibTrans2D1" presStyleIdx="1" presStyleCnt="2"/>
      <dgm:spPr/>
      <dgm:t>
        <a:bodyPr/>
        <a:lstStyle/>
        <a:p>
          <a:endParaRPr lang="en-US"/>
        </a:p>
      </dgm:t>
    </dgm:pt>
    <dgm:pt modelId="{68339286-2BCC-4D4B-BFCA-7CFC3FB5FB0D}" type="pres">
      <dgm:prSet presAssocID="{E1E0CCBF-D90B-4EEA-9CD7-856B4B864DD8}" presName="connectorText" presStyleLbl="sibTrans2D1" presStyleIdx="1" presStyleCnt="2"/>
      <dgm:spPr/>
      <dgm:t>
        <a:bodyPr/>
        <a:lstStyle/>
        <a:p>
          <a:endParaRPr lang="en-US"/>
        </a:p>
      </dgm:t>
    </dgm:pt>
    <dgm:pt modelId="{CAC179C0-FC4B-40DE-825C-AEF50E8A12C6}" type="pres">
      <dgm:prSet presAssocID="{B9197FAE-18B2-4BFA-886E-04619385DEC9}" presName="node" presStyleLbl="node1" presStyleIdx="2" presStyleCnt="3">
        <dgm:presLayoutVars>
          <dgm:bulletEnabled val="1"/>
        </dgm:presLayoutVars>
      </dgm:prSet>
      <dgm:spPr/>
      <dgm:t>
        <a:bodyPr/>
        <a:lstStyle/>
        <a:p>
          <a:endParaRPr lang="en-US"/>
        </a:p>
      </dgm:t>
    </dgm:pt>
  </dgm:ptLst>
  <dgm:cxnLst>
    <dgm:cxn modelId="{BBBDB0E8-3C48-48A9-B658-23B0DE0CDEC2}" type="presOf" srcId="{E1E0CCBF-D90B-4EEA-9CD7-856B4B864DD8}" destId="{68339286-2BCC-4D4B-BFCA-7CFC3FB5FB0D}" srcOrd="1" destOrd="0" presId="urn:microsoft.com/office/officeart/2005/8/layout/process1"/>
    <dgm:cxn modelId="{79DD1C8E-BE3F-416F-9F99-D0D7FAF7D9D2}" srcId="{E4E539B1-CBE6-429F-8205-35EECF25734D}" destId="{D9993998-B9F8-4E39-9C13-B1620C2FB809}" srcOrd="1" destOrd="0" parTransId="{7301A237-1291-402E-A775-DDF7D39A31DA}" sibTransId="{E1E0CCBF-D90B-4EEA-9CD7-856B4B864DD8}"/>
    <dgm:cxn modelId="{0AAC55FC-D71D-4E30-80D1-76B5ECBF45B9}" type="presOf" srcId="{CFA0F404-A04E-4190-A620-08C06736651E}" destId="{354257B2-BACE-4193-B3B9-9D75DC819F9B}" srcOrd="0" destOrd="0" presId="urn:microsoft.com/office/officeart/2005/8/layout/process1"/>
    <dgm:cxn modelId="{133E65C3-DBF8-411B-AB13-9E6B8E05E1F7}" type="presOf" srcId="{E1E0CCBF-D90B-4EEA-9CD7-856B4B864DD8}" destId="{71ADB877-6C1D-4029-8E54-BC497B46FF11}" srcOrd="0" destOrd="0" presId="urn:microsoft.com/office/officeart/2005/8/layout/process1"/>
    <dgm:cxn modelId="{EB7A3B65-E925-4522-9F95-7F493BEB614B}" type="presOf" srcId="{CFA0F404-A04E-4190-A620-08C06736651E}" destId="{C53E3E53-F9CB-4BC8-903F-45D236BB2E8A}" srcOrd="1" destOrd="0" presId="urn:microsoft.com/office/officeart/2005/8/layout/process1"/>
    <dgm:cxn modelId="{21A171A3-5DFE-4860-AF1C-974601F2804E}" type="presOf" srcId="{B9197FAE-18B2-4BFA-886E-04619385DEC9}" destId="{CAC179C0-FC4B-40DE-825C-AEF50E8A12C6}" srcOrd="0" destOrd="0" presId="urn:microsoft.com/office/officeart/2005/8/layout/process1"/>
    <dgm:cxn modelId="{76C92696-EA6C-4421-8F0E-04DB2ECB1C0B}" type="presOf" srcId="{D9993998-B9F8-4E39-9C13-B1620C2FB809}" destId="{6D3EF78C-F297-4FCE-BDFD-8C9DB0404D30}" srcOrd="0" destOrd="0" presId="urn:microsoft.com/office/officeart/2005/8/layout/process1"/>
    <dgm:cxn modelId="{23517DE6-8456-4199-8E5D-6ADD02397CE1}" srcId="{E4E539B1-CBE6-429F-8205-35EECF25734D}" destId="{FFFF2E33-BB8F-4AC3-9F63-BC0458AE85B7}" srcOrd="0" destOrd="0" parTransId="{3898FCF7-CC0A-4F18-B3B1-4BCE42FE590C}" sibTransId="{CFA0F404-A04E-4190-A620-08C06736651E}"/>
    <dgm:cxn modelId="{A6E6D5D6-0129-46DE-9A7C-730D4F3E74DA}" type="presOf" srcId="{E4E539B1-CBE6-429F-8205-35EECF25734D}" destId="{8F281635-A6DF-4200-B6E7-C62BA4448E77}" srcOrd="0" destOrd="0" presId="urn:microsoft.com/office/officeart/2005/8/layout/process1"/>
    <dgm:cxn modelId="{B0C7B338-D862-4EFC-A952-3D0B1FCB6C3A}" type="presOf" srcId="{FFFF2E33-BB8F-4AC3-9F63-BC0458AE85B7}" destId="{62D93261-D058-451C-B893-BC9EE3A99BE4}" srcOrd="0" destOrd="0" presId="urn:microsoft.com/office/officeart/2005/8/layout/process1"/>
    <dgm:cxn modelId="{C06D1E29-C978-48B0-A8B8-53953A231B73}" srcId="{E4E539B1-CBE6-429F-8205-35EECF25734D}" destId="{B9197FAE-18B2-4BFA-886E-04619385DEC9}" srcOrd="2" destOrd="0" parTransId="{8B9D843D-5EB3-4037-8C9A-EC5AA680F5C6}" sibTransId="{AE8F4E6B-E203-4212-8456-EEB2D58AF79E}"/>
    <dgm:cxn modelId="{D8B55179-BCE2-4F59-9D17-A476D35B73E8}" type="presParOf" srcId="{8F281635-A6DF-4200-B6E7-C62BA4448E77}" destId="{62D93261-D058-451C-B893-BC9EE3A99BE4}" srcOrd="0" destOrd="0" presId="urn:microsoft.com/office/officeart/2005/8/layout/process1"/>
    <dgm:cxn modelId="{EDD3C2E0-C63C-4E17-93F5-E6B5A4D3155B}" type="presParOf" srcId="{8F281635-A6DF-4200-B6E7-C62BA4448E77}" destId="{354257B2-BACE-4193-B3B9-9D75DC819F9B}" srcOrd="1" destOrd="0" presId="urn:microsoft.com/office/officeart/2005/8/layout/process1"/>
    <dgm:cxn modelId="{1E3C98A3-BD38-4285-9C18-62951EF38DBE}" type="presParOf" srcId="{354257B2-BACE-4193-B3B9-9D75DC819F9B}" destId="{C53E3E53-F9CB-4BC8-903F-45D236BB2E8A}" srcOrd="0" destOrd="0" presId="urn:microsoft.com/office/officeart/2005/8/layout/process1"/>
    <dgm:cxn modelId="{9EC80545-84F8-4A15-AE95-E8067CED0FE8}" type="presParOf" srcId="{8F281635-A6DF-4200-B6E7-C62BA4448E77}" destId="{6D3EF78C-F297-4FCE-BDFD-8C9DB0404D30}" srcOrd="2" destOrd="0" presId="urn:microsoft.com/office/officeart/2005/8/layout/process1"/>
    <dgm:cxn modelId="{EBCBF381-9191-4173-A583-2CCC7AA743D9}" type="presParOf" srcId="{8F281635-A6DF-4200-B6E7-C62BA4448E77}" destId="{71ADB877-6C1D-4029-8E54-BC497B46FF11}" srcOrd="3" destOrd="0" presId="urn:microsoft.com/office/officeart/2005/8/layout/process1"/>
    <dgm:cxn modelId="{BF25C06E-05D4-493E-A2E5-CB3C0F2428F9}" type="presParOf" srcId="{71ADB877-6C1D-4029-8E54-BC497B46FF11}" destId="{68339286-2BCC-4D4B-BFCA-7CFC3FB5FB0D}" srcOrd="0" destOrd="0" presId="urn:microsoft.com/office/officeart/2005/8/layout/process1"/>
    <dgm:cxn modelId="{4F927B63-CD56-4F15-8843-6E089EE6359B}" type="presParOf" srcId="{8F281635-A6DF-4200-B6E7-C62BA4448E77}" destId="{CAC179C0-FC4B-40DE-825C-AEF50E8A12C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82014-490D-42B1-AA71-36FD705BB2E6}" type="datetimeFigureOut">
              <a:rPr lang="en-US" smtClean="0"/>
              <a:t>7/17/2023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2E97A-2F0D-43F5-B4E1-1249F158EEC9}" type="slidenum">
              <a:rPr lang="en-US" smtClean="0"/>
              <a:t>‹#›</a:t>
            </a:fld>
            <a:endParaRPr lang="en-US" dirty="0"/>
          </a:p>
        </p:txBody>
      </p:sp>
    </p:spTree>
    <p:extLst>
      <p:ext uri="{BB962C8B-B14F-4D97-AF65-F5344CB8AC3E}">
        <p14:creationId xmlns:p14="http://schemas.microsoft.com/office/powerpoint/2010/main" val="163141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865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6364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85784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5" b="1" i="0">
                <a:solidFill>
                  <a:srgbClr val="000066"/>
                </a:solidFill>
                <a:latin typeface="Trebuchet MS"/>
                <a:cs typeface="Trebuchet MS"/>
              </a:defRPr>
            </a:lvl1pPr>
          </a:lstStyle>
          <a:p>
            <a:endParaRPr/>
          </a:p>
        </p:txBody>
      </p:sp>
      <p:sp>
        <p:nvSpPr>
          <p:cNvPr id="3" name="Holder 3"/>
          <p:cNvSpPr>
            <a:spLocks noGrp="1"/>
          </p:cNvSpPr>
          <p:nvPr>
            <p:ph sz="half" idx="2"/>
          </p:nvPr>
        </p:nvSpPr>
        <p:spPr>
          <a:xfrm>
            <a:off x="673101" y="1732914"/>
            <a:ext cx="3641725" cy="236668"/>
          </a:xfrm>
          <a:prstGeom prst="rect">
            <a:avLst/>
          </a:prstGeom>
        </p:spPr>
        <p:txBody>
          <a:bodyPr wrap="square" lIns="0" tIns="0" rIns="0" bIns="0">
            <a:spAutoFit/>
          </a:bodyPr>
          <a:lstStyle>
            <a:lvl1pPr>
              <a:defRPr sz="1538" b="0" i="0">
                <a:solidFill>
                  <a:srgbClr val="001F5F"/>
                </a:solidFill>
                <a:latin typeface="Carlito"/>
                <a:cs typeface="Carlito"/>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7/17/2023</a:t>
            </a:fld>
            <a:endParaRPr lang="en-US"/>
          </a:p>
        </p:txBody>
      </p:sp>
      <p:sp>
        <p:nvSpPr>
          <p:cNvPr id="7" name="Holder 7"/>
          <p:cNvSpPr>
            <a:spLocks noGrp="1"/>
          </p:cNvSpPr>
          <p:nvPr>
            <p:ph type="sldNum" sz="quarter" idx="7"/>
          </p:nvPr>
        </p:nvSpPr>
        <p:spPr/>
        <p:txBody>
          <a:bodyPr lIns="0" tIns="0" rIns="0" bIns="0"/>
          <a:lstStyle>
            <a:lvl1pPr>
              <a:defRPr sz="900" b="0" i="0">
                <a:solidFill>
                  <a:srgbClr val="888888"/>
                </a:solidFill>
                <a:latin typeface="Carlito"/>
                <a:cs typeface="Carlito"/>
              </a:defRPr>
            </a:lvl1pPr>
          </a:lstStyle>
          <a:p>
            <a:pPr marL="28575">
              <a:lnSpc>
                <a:spcPts val="930"/>
              </a:lnSpc>
            </a:pPr>
            <a:fld id="{81D60167-4931-47E6-BA6A-407CBD079E47}" type="slidenum">
              <a:rPr lang="en-CA" smtClean="0"/>
              <a:pPr marL="28575">
                <a:lnSpc>
                  <a:spcPts val="930"/>
                </a:lnSpc>
              </a:pPr>
              <a:t>‹#›</a:t>
            </a:fld>
            <a:endParaRPr lang="en-CA" dirty="0"/>
          </a:p>
        </p:txBody>
      </p:sp>
    </p:spTree>
    <p:extLst>
      <p:ext uri="{BB962C8B-B14F-4D97-AF65-F5344CB8AC3E}">
        <p14:creationId xmlns:p14="http://schemas.microsoft.com/office/powerpoint/2010/main" val="272738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792162"/>
          </a:xfrm>
        </p:spPr>
        <p:txBody>
          <a:bodyPr>
            <a:normAutofit/>
          </a:bodyPr>
          <a:lstStyle>
            <a:lvl1pPr>
              <a:defRPr sz="2800" b="1">
                <a:solidFill>
                  <a:srgbClr val="0070C0"/>
                </a:solidFill>
                <a:cs typeface="B Nazanin" panose="00000400000000000000" pitchFamily="2" charset="-78"/>
              </a:defRPr>
            </a:lvl1pPr>
          </a:lstStyle>
          <a:p>
            <a:r>
              <a:rPr lang="en-US"/>
              <a:t>Click to edit Master title style</a:t>
            </a:r>
            <a:endParaRPr lang="fa-IR"/>
          </a:p>
        </p:txBody>
      </p:sp>
      <p:sp>
        <p:nvSpPr>
          <p:cNvPr id="3" name="Content Placeholder 2"/>
          <p:cNvSpPr>
            <a:spLocks noGrp="1"/>
          </p:cNvSpPr>
          <p:nvPr>
            <p:ph idx="1"/>
          </p:nvPr>
        </p:nvSpPr>
        <p:spPr>
          <a:xfrm>
            <a:off x="457200" y="1143000"/>
            <a:ext cx="7924800" cy="4983163"/>
          </a:xfrm>
        </p:spPr>
        <p:txBody>
          <a:bodyPr>
            <a:normAutofit/>
          </a:bodyPr>
          <a:lstStyle>
            <a:lvl1pPr algn="just">
              <a:lnSpc>
                <a:spcPct val="150000"/>
              </a:lnSpc>
              <a:defRPr sz="2000" b="1">
                <a:cs typeface="B Nazanin" panose="00000400000000000000" pitchFamily="2" charset="-78"/>
              </a:defRPr>
            </a:lvl1pPr>
            <a:lvl2pPr algn="just">
              <a:lnSpc>
                <a:spcPct val="150000"/>
              </a:lnSpc>
              <a:defRPr sz="2000" b="1">
                <a:cs typeface="B Nazanin" panose="00000400000000000000" pitchFamily="2" charset="-78"/>
              </a:defRPr>
            </a:lvl2pPr>
            <a:lvl3pPr algn="just">
              <a:lnSpc>
                <a:spcPct val="150000"/>
              </a:lnSpc>
              <a:defRPr sz="2000" b="1">
                <a:cs typeface="B Nazanin" panose="00000400000000000000" pitchFamily="2" charset="-78"/>
              </a:defRPr>
            </a:lvl3pPr>
            <a:lvl4pPr algn="just">
              <a:lnSpc>
                <a:spcPct val="150000"/>
              </a:lnSpc>
              <a:defRPr sz="2000" b="1">
                <a:cs typeface="B Nazanin" panose="00000400000000000000" pitchFamily="2" charset="-78"/>
              </a:defRPr>
            </a:lvl4pPr>
            <a:lvl5pPr algn="just">
              <a:lnSpc>
                <a:spcPct val="150000"/>
              </a:lnSpc>
              <a:defRPr sz="2000" b="1">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044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5126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3688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3706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9253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1209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996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2751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pPr/>
              <a:t>7/17/2023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215853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normAutofit/>
          </a:bodyPr>
          <a:lstStyle/>
          <a:p>
            <a:pPr>
              <a:lnSpc>
                <a:spcPct val="150000"/>
              </a:lnSpc>
            </a:pPr>
            <a:r>
              <a:rPr lang="fa-IR" sz="2400" b="1" dirty="0">
                <a:cs typeface="B Nazanin" panose="00000400000000000000" pitchFamily="2" charset="-78"/>
              </a:rPr>
              <a:t>کارگاه آشنایی با خلاصه سیاستی و نحوه تدوین آن</a:t>
            </a:r>
            <a:endParaRPr lang="fa-IR" sz="2800" b="1" dirty="0">
              <a:cs typeface="B Nazanin" panose="00000400000000000000" pitchFamily="2" charset="-78"/>
            </a:endParaRPr>
          </a:p>
        </p:txBody>
      </p:sp>
      <p:sp>
        <p:nvSpPr>
          <p:cNvPr id="3" name="Subtitle 2"/>
          <p:cNvSpPr>
            <a:spLocks noGrp="1"/>
          </p:cNvSpPr>
          <p:nvPr>
            <p:ph type="subTitle" idx="1"/>
          </p:nvPr>
        </p:nvSpPr>
        <p:spPr>
          <a:xfrm>
            <a:off x="2209800" y="4309795"/>
            <a:ext cx="4800600" cy="1066800"/>
          </a:xfrm>
        </p:spPr>
        <p:txBody>
          <a:bodyPr>
            <a:noAutofit/>
          </a:bodyPr>
          <a:lstStyle/>
          <a:p>
            <a:r>
              <a:rPr lang="fa-IR" sz="1400" b="1" dirty="0">
                <a:solidFill>
                  <a:schemeClr val="tx1"/>
                </a:solidFill>
                <a:cs typeface="B Nazanin" panose="00000400000000000000" pitchFamily="2" charset="-78"/>
              </a:rPr>
              <a:t>حانیه‌سادات سجادی</a:t>
            </a:r>
          </a:p>
          <a:p>
            <a:r>
              <a:rPr lang="fa-IR" sz="1400" b="1" dirty="0">
                <a:solidFill>
                  <a:schemeClr val="tx1"/>
                </a:solidFill>
                <a:cs typeface="B Nazanin" panose="00000400000000000000" pitchFamily="2" charset="-78"/>
              </a:rPr>
              <a:t>دکترای تخصصی مدیریت خدمات بهداشتی درمانی</a:t>
            </a:r>
          </a:p>
          <a:p>
            <a:r>
              <a:rPr lang="fa-IR" sz="1400" b="1" dirty="0">
                <a:solidFill>
                  <a:schemeClr val="tx1"/>
                </a:solidFill>
                <a:cs typeface="B Nazanin" panose="00000400000000000000" pitchFamily="2" charset="-78"/>
              </a:rPr>
              <a:t>دانشیار دانشگاه علوم پزشکی تهران</a:t>
            </a:r>
          </a:p>
          <a:p>
            <a:r>
              <a:rPr lang="en-US" sz="1400" b="1" dirty="0">
                <a:solidFill>
                  <a:schemeClr val="tx1"/>
                </a:solidFill>
                <a:cs typeface="B Nazanin" panose="00000400000000000000" pitchFamily="2" charset="-78"/>
              </a:rPr>
              <a:t>hsajjadi@tums.ac.ir</a:t>
            </a:r>
            <a:endParaRPr lang="fa-IR" sz="1400" b="1" dirty="0">
              <a:solidFill>
                <a:schemeClr val="tx1"/>
              </a:solidFill>
              <a:cs typeface="B Nazanin" panose="00000400000000000000" pitchFamily="2" charset="-78"/>
            </a:endParaRPr>
          </a:p>
          <a:p>
            <a:endParaRPr lang="fa-IR" sz="1400" b="1" dirty="0">
              <a:solidFill>
                <a:schemeClr val="tx1"/>
              </a:solidFill>
              <a:cs typeface="B Nazanin" panose="00000400000000000000" pitchFamily="2" charset="-78"/>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33400"/>
            <a:ext cx="1172082"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3276600"/>
            <a:ext cx="6629399" cy="707886"/>
          </a:xfrm>
          <a:prstGeom prst="rect">
            <a:avLst/>
          </a:prstGeom>
        </p:spPr>
        <p:txBody>
          <a:bodyPr wrap="square">
            <a:spAutoFit/>
          </a:bodyPr>
          <a:lstStyle/>
          <a:p>
            <a:pPr algn="ctr"/>
            <a:r>
              <a:rPr lang="fa-IR" sz="4000" b="1" dirty="0">
                <a:solidFill>
                  <a:srgbClr val="FF0000"/>
                </a:solidFill>
                <a:cs typeface="B Nazanin" panose="00000400000000000000" pitchFamily="2" charset="-78"/>
              </a:rPr>
              <a:t>شناسایی گزینه‌های سیاستی</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52400"/>
            <a:ext cx="2362200" cy="1771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752" y="169606"/>
            <a:ext cx="2385332" cy="1562100"/>
          </a:xfrm>
          <a:prstGeom prst="rect">
            <a:avLst/>
          </a:prstGeom>
        </p:spPr>
      </p:pic>
    </p:spTree>
    <p:extLst>
      <p:ext uri="{BB962C8B-B14F-4D97-AF65-F5344CB8AC3E}">
        <p14:creationId xmlns:p14="http://schemas.microsoft.com/office/powerpoint/2010/main" val="391117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D0BE0E1-E7EB-43C8-A463-8665F27DFD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59" t="6442"/>
          <a:stretch/>
        </p:blipFill>
        <p:spPr>
          <a:xfrm>
            <a:off x="622429" y="3930650"/>
            <a:ext cx="4131876" cy="2621059"/>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xmlns="" id="{D483585F-95D9-4422-8820-4BC0BEA2B7AC}"/>
              </a:ext>
            </a:extLst>
          </p:cNvPr>
          <p:cNvPicPr>
            <a:picLocks noChangeAspect="1"/>
          </p:cNvPicPr>
          <p:nvPr/>
        </p:nvPicPr>
        <p:blipFill>
          <a:blip r:embed="rId3"/>
          <a:stretch>
            <a:fillRect/>
          </a:stretch>
        </p:blipFill>
        <p:spPr>
          <a:xfrm>
            <a:off x="304800" y="1828800"/>
            <a:ext cx="4652695" cy="1826183"/>
          </a:xfrm>
          <a:prstGeom prst="rect">
            <a:avLst/>
          </a:prstGeom>
          <a:solidFill>
            <a:schemeClr val="bg1"/>
          </a:solidFill>
          <a:ln>
            <a:solidFill>
              <a:schemeClr val="tx1"/>
            </a:solidFill>
          </a:ln>
        </p:spPr>
      </p:pic>
      <p:pic>
        <p:nvPicPr>
          <p:cNvPr id="8" name="Picture 7" descr="Text&#10;&#10;Description automatically generated">
            <a:extLst>
              <a:ext uri="{FF2B5EF4-FFF2-40B4-BE49-F238E27FC236}">
                <a16:creationId xmlns:a16="http://schemas.microsoft.com/office/drawing/2014/main" xmlns="" id="{7835C42D-2A11-4613-86C6-00F9134E5E57}"/>
              </a:ext>
            </a:extLst>
          </p:cNvPr>
          <p:cNvPicPr>
            <a:picLocks noChangeAspect="1"/>
          </p:cNvPicPr>
          <p:nvPr/>
        </p:nvPicPr>
        <p:blipFill>
          <a:blip r:embed="rId4"/>
          <a:stretch>
            <a:fillRect/>
          </a:stretch>
        </p:blipFill>
        <p:spPr>
          <a:xfrm>
            <a:off x="5223384" y="1828800"/>
            <a:ext cx="3227318" cy="4552442"/>
          </a:xfrm>
          <a:prstGeom prst="rect">
            <a:avLst/>
          </a:prstGeom>
          <a:ln>
            <a:solidFill>
              <a:schemeClr val="tx1"/>
            </a:solidFill>
          </a:ln>
        </p:spPr>
      </p:pic>
      <p:sp>
        <p:nvSpPr>
          <p:cNvPr id="2" name="Rectangle 1"/>
          <p:cNvSpPr/>
          <p:nvPr/>
        </p:nvSpPr>
        <p:spPr>
          <a:xfrm>
            <a:off x="457200" y="605222"/>
            <a:ext cx="7993502" cy="923330"/>
          </a:xfrm>
          <a:prstGeom prst="rect">
            <a:avLst/>
          </a:prstGeom>
        </p:spPr>
        <p:txBody>
          <a:bodyPr wrap="square">
            <a:spAutoFit/>
          </a:bodyPr>
          <a:lstStyle/>
          <a:p>
            <a:pPr algn="just" rtl="1"/>
            <a:r>
              <a:rPr lang="ar-SA" altLang="en-US" b="1" dirty="0">
                <a:cs typeface="B Nazanin" panose="00000400000000000000" pitchFamily="2" charset="-78"/>
              </a:rPr>
              <a:t>مطالعات ارزیابی</a:t>
            </a:r>
            <a:r>
              <a:rPr lang="fa-IR" altLang="en-US" b="1" dirty="0">
                <a:cs typeface="B Nazanin" panose="00000400000000000000" pitchFamily="2" charset="-78"/>
              </a:rPr>
              <a:t>‌</a:t>
            </a:r>
            <a:r>
              <a:rPr lang="ar-SA" altLang="en-US" b="1" dirty="0">
                <a:cs typeface="B Nazanin" panose="00000400000000000000" pitchFamily="2" charset="-78"/>
              </a:rPr>
              <a:t>های اقتصادی در این موارد کمک کننده می باشند، اگر</a:t>
            </a:r>
            <a:r>
              <a:rPr lang="fa-IR" altLang="en-US" b="1" dirty="0">
                <a:cs typeface="B Nazanin" panose="00000400000000000000" pitchFamily="2" charset="-78"/>
              </a:rPr>
              <a:t>چ</a:t>
            </a:r>
            <a:r>
              <a:rPr lang="ar-SA" altLang="en-US" b="1" dirty="0">
                <a:cs typeface="B Nazanin" panose="00000400000000000000" pitchFamily="2" charset="-78"/>
              </a:rPr>
              <a:t>ه در تفسیر و استفاده از آنها باید ملاحظات خاصی را در نظر داشت مثلا اینکه این مطالعات همیشه از دیدگاه گروه خاصی تهیه شده اند، ارائه کننده خدمت، پرداخت کننده و یا جامعه.</a:t>
            </a:r>
            <a:endParaRPr lang="en-US" altLang="en-US" b="1" dirty="0">
              <a:cs typeface="B Nazanin" panose="00000400000000000000" pitchFamily="2" charset="-78"/>
            </a:endParaRPr>
          </a:p>
        </p:txBody>
      </p:sp>
    </p:spTree>
    <p:extLst>
      <p:ext uri="{BB962C8B-B14F-4D97-AF65-F5344CB8AC3E}">
        <p14:creationId xmlns:p14="http://schemas.microsoft.com/office/powerpoint/2010/main" val="151589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28625" y="785813"/>
            <a:ext cx="8229600" cy="1000125"/>
          </a:xfrm>
        </p:spPr>
        <p:txBody>
          <a:bodyPr>
            <a:normAutofit fontScale="90000"/>
          </a:bodyPr>
          <a:lstStyle/>
          <a:p>
            <a:pPr eaLnBrk="1" hangingPunct="1"/>
            <a:r>
              <a:rPr lang="fa-IR" altLang="en-US" sz="2400" dirty="0">
                <a:cs typeface="B Nazanin" panose="00000400000000000000" pitchFamily="2" charset="-78"/>
              </a:rPr>
              <a:t>5) </a:t>
            </a:r>
            <a:r>
              <a:rPr lang="ar-SA" altLang="en-US" sz="2400" dirty="0">
                <a:cs typeface="B Nazanin" panose="00000400000000000000" pitchFamily="2" charset="-78"/>
              </a:rPr>
              <a:t>به منظور اعمال راهکار در شرایط بومی چه تغییراتی باید اعمال بشود و آیا این تغییرات منافع، مضرات و هزینه </a:t>
            </a:r>
            <a:r>
              <a:rPr lang="fa-IR" altLang="en-US" sz="2400" dirty="0">
                <a:cs typeface="B Nazanin" panose="00000400000000000000" pitchFamily="2" charset="-78"/>
              </a:rPr>
              <a:t>گزینه‌ها</a:t>
            </a:r>
            <a:r>
              <a:rPr lang="ar-SA" altLang="en-US" sz="2400" dirty="0">
                <a:cs typeface="B Nazanin" panose="00000400000000000000" pitchFamily="2" charset="-78"/>
              </a:rPr>
              <a:t> را تغییر خواهد داد؟</a:t>
            </a:r>
            <a:r>
              <a:rPr lang="en-US" altLang="en-US" sz="2400" dirty="0">
                <a:cs typeface="B Nazanin" panose="00000400000000000000" pitchFamily="2" charset="-78"/>
              </a:rPr>
              <a:t/>
            </a:r>
            <a:br>
              <a:rPr lang="en-US" altLang="en-US" sz="2400" dirty="0">
                <a:cs typeface="B Nazanin" panose="00000400000000000000" pitchFamily="2" charset="-78"/>
              </a:rPr>
            </a:br>
            <a:endParaRPr lang="fa-IR" altLang="en-US" sz="2400" dirty="0">
              <a:cs typeface="B Nazanin" panose="00000400000000000000" pitchFamily="2" charset="-78"/>
            </a:endParaRPr>
          </a:p>
        </p:txBody>
      </p:sp>
      <p:sp>
        <p:nvSpPr>
          <p:cNvPr id="43011" name="Content Placeholder 2"/>
          <p:cNvSpPr>
            <a:spLocks noGrp="1"/>
          </p:cNvSpPr>
          <p:nvPr>
            <p:ph idx="1"/>
          </p:nvPr>
        </p:nvSpPr>
        <p:spPr>
          <a:xfrm>
            <a:off x="428625" y="1785938"/>
            <a:ext cx="7724775" cy="4525962"/>
          </a:xfrm>
        </p:spPr>
        <p:txBody>
          <a:bodyPr/>
          <a:lstStyle/>
          <a:p>
            <a:pPr eaLnBrk="1" hangingPunct="1"/>
            <a:r>
              <a:rPr lang="fa-IR" altLang="en-US" dirty="0"/>
              <a:t>ملاحظات اجرایی برای اجرای گزینه‌های سیاستی کدامند؟</a:t>
            </a:r>
          </a:p>
          <a:p>
            <a:pPr eaLnBrk="1" hangingPunct="1"/>
            <a:r>
              <a:rPr lang="fa-IR" altLang="en-US" dirty="0"/>
              <a:t>چگونه و تحت چه شرایطی هر یک از گزینه‌ها قابلیت اجرایی دارند؟</a:t>
            </a:r>
          </a:p>
          <a:p>
            <a:pPr eaLnBrk="1" hangingPunct="1"/>
            <a:r>
              <a:rPr lang="fa-IR" altLang="en-US" dirty="0"/>
              <a:t>برای تعیین ملاحظات اجرایی، شواهد موردنیاز را می‌توان از</a:t>
            </a:r>
            <a:r>
              <a:rPr lang="ar-SA" altLang="en-US" dirty="0"/>
              <a:t> مطالعات کیفی </a:t>
            </a:r>
            <a:r>
              <a:rPr lang="fa-IR" altLang="en-US" dirty="0"/>
              <a:t>(بخصوص مطالعات ارزیابی فرایند) جستجو کرد.</a:t>
            </a:r>
          </a:p>
          <a:p>
            <a:pPr eaLnBrk="1" hangingPunct="1"/>
            <a:endParaRPr lang="fa-IR"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11</a:t>
            </a:fld>
            <a:endParaRPr lang="en-US" altLang="en-US" dirty="0"/>
          </a:p>
        </p:txBody>
      </p:sp>
    </p:spTree>
    <p:extLst>
      <p:ext uri="{BB962C8B-B14F-4D97-AF65-F5344CB8AC3E}">
        <p14:creationId xmlns:p14="http://schemas.microsoft.com/office/powerpoint/2010/main" val="194053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28625" y="785813"/>
            <a:ext cx="8229600" cy="1000125"/>
          </a:xfrm>
        </p:spPr>
        <p:txBody>
          <a:bodyPr>
            <a:normAutofit fontScale="90000"/>
          </a:bodyPr>
          <a:lstStyle/>
          <a:p>
            <a:pPr eaLnBrk="1" hangingPunct="1"/>
            <a:r>
              <a:rPr lang="fa-IR" altLang="en-US" sz="2400" dirty="0">
                <a:cs typeface="B Nazanin" panose="00000400000000000000" pitchFamily="2" charset="-78"/>
              </a:rPr>
              <a:t>5) </a:t>
            </a:r>
            <a:r>
              <a:rPr lang="ar-SA" altLang="en-US" sz="2400" dirty="0">
                <a:cs typeface="B Nazanin" panose="00000400000000000000" pitchFamily="2" charset="-78"/>
              </a:rPr>
              <a:t>به منظور اعمال راهکار در شرایط بومی چه تغییراتی باید اعمال بشود و آیا این تغییرات منافع، مضرات و هزینه </a:t>
            </a:r>
            <a:r>
              <a:rPr lang="fa-IR" altLang="en-US" sz="2400" dirty="0">
                <a:cs typeface="B Nazanin" panose="00000400000000000000" pitchFamily="2" charset="-78"/>
              </a:rPr>
              <a:t>گزینه‌ها</a:t>
            </a:r>
            <a:r>
              <a:rPr lang="ar-SA" altLang="en-US" sz="2400" dirty="0">
                <a:cs typeface="B Nazanin" panose="00000400000000000000" pitchFamily="2" charset="-78"/>
              </a:rPr>
              <a:t> را تغییر خواهد داد؟</a:t>
            </a:r>
            <a:r>
              <a:rPr lang="en-US" altLang="en-US" sz="2400" dirty="0">
                <a:cs typeface="B Nazanin" panose="00000400000000000000" pitchFamily="2" charset="-78"/>
              </a:rPr>
              <a:t/>
            </a:r>
            <a:br>
              <a:rPr lang="en-US" altLang="en-US" sz="2400" dirty="0">
                <a:cs typeface="B Nazanin" panose="00000400000000000000" pitchFamily="2" charset="-78"/>
              </a:rPr>
            </a:br>
            <a:endParaRPr lang="fa-IR" altLang="en-US" sz="2400" dirty="0">
              <a:cs typeface="B Nazanin" panose="00000400000000000000" pitchFamily="2" charset="-78"/>
            </a:endParaRPr>
          </a:p>
        </p:txBody>
      </p:sp>
      <p:sp>
        <p:nvSpPr>
          <p:cNvPr id="43011" name="Content Placeholder 2"/>
          <p:cNvSpPr>
            <a:spLocks noGrp="1"/>
          </p:cNvSpPr>
          <p:nvPr>
            <p:ph idx="1"/>
          </p:nvPr>
        </p:nvSpPr>
        <p:spPr>
          <a:xfrm>
            <a:off x="428625" y="1785938"/>
            <a:ext cx="7724775" cy="4525962"/>
          </a:xfrm>
        </p:spPr>
        <p:txBody>
          <a:bodyPr/>
          <a:lstStyle/>
          <a:p>
            <a:pPr eaLnBrk="1" hangingPunct="1"/>
            <a:r>
              <a:rPr lang="fa-IR" altLang="en-US" dirty="0"/>
              <a:t>ملاحظات اجرایی برای اجرای گزینه‌های سیاستی کدامند؟</a:t>
            </a:r>
          </a:p>
          <a:p>
            <a:pPr eaLnBrk="1" hangingPunct="1"/>
            <a:r>
              <a:rPr lang="fa-IR" altLang="en-US" dirty="0"/>
              <a:t>چگونه و تحت چه شرایطی هر یک از گزینه‌ها قابلیت اجرایی دارند؟</a:t>
            </a:r>
          </a:p>
          <a:p>
            <a:pPr eaLnBrk="1" hangingPunct="1"/>
            <a:r>
              <a:rPr lang="fa-IR" altLang="en-US" dirty="0"/>
              <a:t>برای تعیین ملاحظات اجرایی، شواهد موردنیاز را می‌توان از</a:t>
            </a:r>
            <a:r>
              <a:rPr lang="ar-SA" altLang="en-US" dirty="0"/>
              <a:t> مطالعات کیفی </a:t>
            </a:r>
            <a:r>
              <a:rPr lang="fa-IR" altLang="en-US" dirty="0"/>
              <a:t>(بخصوص مطالعات ارزیابی فرایند) جستجو کرد.</a:t>
            </a:r>
          </a:p>
          <a:p>
            <a:pPr eaLnBrk="1" hangingPunct="1"/>
            <a:r>
              <a:rPr lang="fa-IR" altLang="en-US" dirty="0"/>
              <a:t>سیاست‌گذار می‌تواند با توجه به شرایط محیط خود تصمیم ‌بگیرد گزینه را بدون تغییر یا با تغییر بخش‌هایی از آن اجرایی کند.</a:t>
            </a:r>
            <a:endParaRPr lang="en-US" altLang="en-US" dirty="0"/>
          </a:p>
          <a:p>
            <a:pPr eaLnBrk="1" hangingPunct="1"/>
            <a:endParaRPr lang="fa-IR"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12</a:t>
            </a:fld>
            <a:endParaRPr lang="en-US" altLang="en-US" dirty="0"/>
          </a:p>
        </p:txBody>
      </p:sp>
      <p:pic>
        <p:nvPicPr>
          <p:cNvPr id="3" name="Picture 2"/>
          <p:cNvPicPr>
            <a:picLocks noChangeAspect="1"/>
          </p:cNvPicPr>
          <p:nvPr/>
        </p:nvPicPr>
        <p:blipFill>
          <a:blip r:embed="rId2"/>
          <a:stretch>
            <a:fillRect/>
          </a:stretch>
        </p:blipFill>
        <p:spPr>
          <a:xfrm>
            <a:off x="838200" y="4918130"/>
            <a:ext cx="2667000" cy="1603576"/>
          </a:xfrm>
          <a:prstGeom prst="rect">
            <a:avLst/>
          </a:prstGeom>
        </p:spPr>
      </p:pic>
      <p:pic>
        <p:nvPicPr>
          <p:cNvPr id="4" name="Picture 3"/>
          <p:cNvPicPr>
            <a:picLocks noChangeAspect="1"/>
          </p:cNvPicPr>
          <p:nvPr/>
        </p:nvPicPr>
        <p:blipFill>
          <a:blip r:embed="rId3"/>
          <a:stretch>
            <a:fillRect/>
          </a:stretch>
        </p:blipFill>
        <p:spPr>
          <a:xfrm>
            <a:off x="4340942" y="5048711"/>
            <a:ext cx="2752725" cy="1504950"/>
          </a:xfrm>
          <a:prstGeom prst="rect">
            <a:avLst/>
          </a:prstGeom>
          <a:ln>
            <a:solidFill>
              <a:schemeClr val="tx1"/>
            </a:solidFill>
          </a:ln>
        </p:spPr>
      </p:pic>
      <p:sp>
        <p:nvSpPr>
          <p:cNvPr id="6" name="Right Arrow 5"/>
          <p:cNvSpPr/>
          <p:nvPr/>
        </p:nvSpPr>
        <p:spPr>
          <a:xfrm>
            <a:off x="3657600" y="5581650"/>
            <a:ext cx="533400" cy="3619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3996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785813"/>
            <a:ext cx="8229600" cy="1000125"/>
          </a:xfrm>
        </p:spPr>
        <p:txBody>
          <a:bodyPr>
            <a:normAutofit fontScale="90000"/>
          </a:bodyPr>
          <a:lstStyle/>
          <a:p>
            <a:pPr eaLnBrk="1" hangingPunct="1"/>
            <a:r>
              <a:rPr lang="fa-IR" altLang="en-US" sz="2400" dirty="0">
                <a:cs typeface="B Nazanin" panose="00000400000000000000" pitchFamily="2" charset="-78"/>
              </a:rPr>
              <a:t>6) </a:t>
            </a:r>
            <a:r>
              <a:rPr lang="ar-SA" altLang="en-US" sz="2400" dirty="0">
                <a:cs typeface="B Nazanin" panose="00000400000000000000" pitchFamily="2" charset="-78"/>
              </a:rPr>
              <a:t>چه نظرات و تجربیاتی از ذی</a:t>
            </a:r>
            <a:r>
              <a:rPr lang="fa-IR" altLang="en-US" sz="2400" dirty="0">
                <a:cs typeface="B Nazanin" panose="00000400000000000000" pitchFamily="2" charset="-78"/>
              </a:rPr>
              <a:t>‌</a:t>
            </a:r>
            <a:r>
              <a:rPr lang="fa-IR" altLang="en-US" sz="2400" dirty="0"/>
              <a:t>نقشان</a:t>
            </a:r>
            <a:r>
              <a:rPr lang="ar-SA" altLang="en-US" sz="2400" dirty="0">
                <a:cs typeface="B Nazanin" panose="00000400000000000000" pitchFamily="2" charset="-78"/>
              </a:rPr>
              <a:t> ممکن است مقبولیت، منافع، مضرا</a:t>
            </a:r>
            <a:r>
              <a:rPr lang="fa-IR" altLang="en-US" sz="2400" dirty="0">
                <a:cs typeface="B Nazanin" panose="00000400000000000000" pitchFamily="2" charset="-78"/>
              </a:rPr>
              <a:t>ت</a:t>
            </a:r>
            <a:r>
              <a:rPr lang="ar-SA" altLang="en-US" sz="2400" dirty="0">
                <a:cs typeface="B Nazanin" panose="00000400000000000000" pitchFamily="2" charset="-78"/>
              </a:rPr>
              <a:t> و هزینه هر یک از </a:t>
            </a:r>
            <a:r>
              <a:rPr lang="fa-IR" altLang="en-US" sz="2400" dirty="0">
                <a:cs typeface="B Nazanin" panose="00000400000000000000" pitchFamily="2" charset="-78"/>
              </a:rPr>
              <a:t>گزینه‌ها</a:t>
            </a:r>
            <a:r>
              <a:rPr lang="ar-SA" altLang="en-US" sz="2400" dirty="0">
                <a:cs typeface="B Nazanin" panose="00000400000000000000" pitchFamily="2" charset="-78"/>
              </a:rPr>
              <a:t> را تحت تاثیر قرار دهد؟</a:t>
            </a:r>
            <a:r>
              <a:rPr lang="en-US" altLang="en-US" sz="2400" dirty="0">
                <a:cs typeface="B Nazanin" panose="00000400000000000000" pitchFamily="2" charset="-78"/>
              </a:rPr>
              <a:t/>
            </a:r>
            <a:br>
              <a:rPr lang="en-US" altLang="en-US" sz="2400" dirty="0">
                <a:cs typeface="B Nazanin" panose="00000400000000000000" pitchFamily="2" charset="-78"/>
              </a:rPr>
            </a:br>
            <a:endParaRPr lang="fa-IR" altLang="en-US" sz="2400" dirty="0">
              <a:cs typeface="B Nazanin" panose="00000400000000000000" pitchFamily="2" charset="-78"/>
            </a:endParaRPr>
          </a:p>
        </p:txBody>
      </p:sp>
      <p:sp>
        <p:nvSpPr>
          <p:cNvPr id="44035" name="Content Placeholder 2"/>
          <p:cNvSpPr>
            <a:spLocks noGrp="1"/>
          </p:cNvSpPr>
          <p:nvPr>
            <p:ph idx="1"/>
          </p:nvPr>
        </p:nvSpPr>
        <p:spPr>
          <a:xfrm>
            <a:off x="428625" y="1785938"/>
            <a:ext cx="7877175" cy="4525962"/>
          </a:xfrm>
        </p:spPr>
        <p:txBody>
          <a:bodyPr/>
          <a:lstStyle/>
          <a:p>
            <a:r>
              <a:rPr lang="ar-SA" altLang="en-US" dirty="0"/>
              <a:t>آیا نظرات و تجربیات ذی</a:t>
            </a:r>
            <a:r>
              <a:rPr lang="fa-IR" altLang="en-US" dirty="0"/>
              <a:t>قشان در مورد منافع، </a:t>
            </a:r>
            <a:r>
              <a:rPr lang="ar-SA" altLang="en-US" dirty="0"/>
              <a:t>هزینه و عواقب </a:t>
            </a:r>
            <a:r>
              <a:rPr lang="fa-IR" altLang="en-US" dirty="0"/>
              <a:t>گزینه‌های سیاستی</a:t>
            </a:r>
            <a:r>
              <a:rPr lang="ar-SA" altLang="en-US" dirty="0"/>
              <a:t> </a:t>
            </a:r>
            <a:r>
              <a:rPr lang="fa-IR" altLang="en-US" dirty="0"/>
              <a:t>می‌تواند </a:t>
            </a:r>
            <a:r>
              <a:rPr lang="ar-SA" altLang="en-US" dirty="0"/>
              <a:t>مقبولیت و اثر </a:t>
            </a:r>
            <a:r>
              <a:rPr lang="fa-IR" altLang="en-US" dirty="0"/>
              <a:t>گزینه‌ها</a:t>
            </a:r>
            <a:r>
              <a:rPr lang="ar-SA" altLang="en-US" dirty="0"/>
              <a:t> را تحت تاثیر قرار </a:t>
            </a:r>
            <a:r>
              <a:rPr lang="fa-IR" altLang="en-US" dirty="0"/>
              <a:t>دهد</a:t>
            </a:r>
            <a:r>
              <a:rPr lang="ar-SA" altLang="en-US" dirty="0"/>
              <a:t>؟ </a:t>
            </a:r>
            <a:endParaRPr lang="fa-IR"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13</a:t>
            </a:fld>
            <a:endParaRPr lang="en-US" altLang="en-US" dirty="0"/>
          </a:p>
        </p:txBody>
      </p:sp>
      <p:pic>
        <p:nvPicPr>
          <p:cNvPr id="5" name="Picture 4"/>
          <p:cNvPicPr>
            <a:picLocks noChangeAspect="1"/>
          </p:cNvPicPr>
          <p:nvPr/>
        </p:nvPicPr>
        <p:blipFill>
          <a:blip r:embed="rId2"/>
          <a:stretch>
            <a:fillRect/>
          </a:stretch>
        </p:blipFill>
        <p:spPr>
          <a:xfrm>
            <a:off x="2819400" y="3048000"/>
            <a:ext cx="3320973" cy="3203762"/>
          </a:xfrm>
          <a:prstGeom prst="rect">
            <a:avLst/>
          </a:prstGeom>
        </p:spPr>
      </p:pic>
    </p:spTree>
    <p:extLst>
      <p:ext uri="{BB962C8B-B14F-4D97-AF65-F5344CB8AC3E}">
        <p14:creationId xmlns:p14="http://schemas.microsoft.com/office/powerpoint/2010/main" val="388662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چه نوع شواهدی پژوهشی موردنیاز است؟</a:t>
            </a:r>
            <a:endParaRPr lang="en-US" dirty="0"/>
          </a:p>
        </p:txBody>
      </p:sp>
      <p:grpSp>
        <p:nvGrpSpPr>
          <p:cNvPr id="5" name="Group 4"/>
          <p:cNvGrpSpPr/>
          <p:nvPr/>
        </p:nvGrpSpPr>
        <p:grpSpPr>
          <a:xfrm>
            <a:off x="420329" y="1074174"/>
            <a:ext cx="7733071" cy="5346949"/>
            <a:chOff x="685800" y="2500312"/>
            <a:chExt cx="8458200" cy="7456615"/>
          </a:xfrm>
        </p:grpSpPr>
        <p:pic>
          <p:nvPicPr>
            <p:cNvPr id="6" name="Picture 5"/>
            <p:cNvPicPr>
              <a:picLocks noChangeAspect="1"/>
            </p:cNvPicPr>
            <p:nvPr/>
          </p:nvPicPr>
          <p:blipFill>
            <a:blip r:embed="rId2"/>
            <a:stretch>
              <a:fillRect/>
            </a:stretch>
          </p:blipFill>
          <p:spPr>
            <a:xfrm>
              <a:off x="685800" y="2500312"/>
              <a:ext cx="8458200" cy="1857375"/>
            </a:xfrm>
            <a:prstGeom prst="rect">
              <a:avLst/>
            </a:prstGeom>
          </p:spPr>
        </p:pic>
        <p:pic>
          <p:nvPicPr>
            <p:cNvPr id="7" name="Picture 6"/>
            <p:cNvPicPr>
              <a:picLocks noChangeAspect="1"/>
            </p:cNvPicPr>
            <p:nvPr/>
          </p:nvPicPr>
          <p:blipFill>
            <a:blip r:embed="rId3"/>
            <a:stretch>
              <a:fillRect/>
            </a:stretch>
          </p:blipFill>
          <p:spPr>
            <a:xfrm>
              <a:off x="685800" y="4331747"/>
              <a:ext cx="8458200" cy="5625180"/>
            </a:xfrm>
            <a:prstGeom prst="rect">
              <a:avLst/>
            </a:prstGeom>
          </p:spPr>
        </p:pic>
      </p:grpSp>
    </p:spTree>
    <p:extLst>
      <p:ext uri="{BB962C8B-B14F-4D97-AF65-F5344CB8AC3E}">
        <p14:creationId xmlns:p14="http://schemas.microsoft.com/office/powerpoint/2010/main" val="364680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0063" y="214313"/>
            <a:ext cx="8229600" cy="1000125"/>
          </a:xfrm>
        </p:spPr>
        <p:txBody>
          <a:bodyPr/>
          <a:lstStyle/>
          <a:p>
            <a:pPr eaLnBrk="1" hangingPunct="1"/>
            <a:r>
              <a:rPr lang="fa-IR" altLang="en-US" sz="2400" dirty="0"/>
              <a:t>هنگام استفاده از شواهد پژوهشی لازم است این موارد ارزیابی شود</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186839"/>
              </p:ext>
            </p:extLst>
          </p:nvPr>
        </p:nvGraphicFramePr>
        <p:xfrm>
          <a:off x="500063" y="1447801"/>
          <a:ext cx="7729538" cy="4297649"/>
        </p:xfrm>
        <a:graphic>
          <a:graphicData uri="http://schemas.openxmlformats.org/drawingml/2006/table">
            <a:tbl>
              <a:tblPr rtl="1" firstRow="1" bandRow="1">
                <a:tableStyleId>{5940675A-B579-460E-94D1-54222C63F5DA}</a:tableStyleId>
              </a:tblPr>
              <a:tblGrid>
                <a:gridCol w="5640121">
                  <a:extLst>
                    <a:ext uri="{9D8B030D-6E8A-4147-A177-3AD203B41FA5}">
                      <a16:colId xmlns:a16="http://schemas.microsoft.com/office/drawing/2014/main" xmlns="" val="20000"/>
                    </a:ext>
                  </a:extLst>
                </a:gridCol>
                <a:gridCol w="2089417">
                  <a:extLst>
                    <a:ext uri="{9D8B030D-6E8A-4147-A177-3AD203B41FA5}">
                      <a16:colId xmlns:a16="http://schemas.microsoft.com/office/drawing/2014/main" xmlns="" val="20001"/>
                    </a:ext>
                  </a:extLst>
                </a:gridCol>
              </a:tblGrid>
              <a:tr h="457199">
                <a:tc>
                  <a:txBody>
                    <a:bodyPr/>
                    <a:lstStyle/>
                    <a:p>
                      <a:pPr algn="ctr" rtl="0"/>
                      <a:r>
                        <a:rPr lang="en-US" sz="1800" b="1" kern="1200" dirty="0"/>
                        <a:t>Why it is important to consider the issue</a:t>
                      </a:r>
                      <a:endParaRPr lang="fa-IR" sz="1800" b="1" dirty="0"/>
                    </a:p>
                  </a:txBody>
                  <a:tcPr marL="91439" marR="91439" marT="45715" marB="45715">
                    <a:solidFill>
                      <a:schemeClr val="bg1">
                        <a:lumMod val="95000"/>
                      </a:schemeClr>
                    </a:solidFill>
                  </a:tcPr>
                </a:tc>
                <a:tc>
                  <a:txBody>
                    <a:bodyPr/>
                    <a:lstStyle/>
                    <a:p>
                      <a:pPr algn="ctr" rtl="1"/>
                      <a:r>
                        <a:rPr lang="en-US" sz="1800" b="1" kern="1200" dirty="0"/>
                        <a:t>Issue</a:t>
                      </a:r>
                      <a:endParaRPr lang="fa-IR" sz="1800" b="1" dirty="0"/>
                    </a:p>
                  </a:txBody>
                  <a:tcPr marL="91439" marR="91439" marT="45715" marB="45715">
                    <a:solidFill>
                      <a:schemeClr val="bg1">
                        <a:lumMod val="95000"/>
                      </a:schemeClr>
                    </a:solidFill>
                  </a:tcPr>
                </a:tc>
                <a:extLst>
                  <a:ext uri="{0D108BD9-81ED-4DB2-BD59-A6C34878D82A}">
                    <a16:rowId xmlns:a16="http://schemas.microsoft.com/office/drawing/2014/main" xmlns="" val="10000"/>
                  </a:ext>
                </a:extLst>
              </a:tr>
              <a:tr h="857542">
                <a:tc>
                  <a:txBody>
                    <a:bodyPr/>
                    <a:lstStyle/>
                    <a:p>
                      <a:pPr algn="just" rtl="0"/>
                      <a:r>
                        <a:rPr lang="en-US" sz="1800" kern="1200" dirty="0"/>
                        <a:t>Research evidence of low quality (i.e. that is not valid, credible or rigorous) can give policymakers a false impression of the likely costs and consequences of an option</a:t>
                      </a:r>
                      <a:endParaRPr lang="fa-IR" sz="1800" dirty="0"/>
                    </a:p>
                  </a:txBody>
                  <a:tcPr marL="91439" marR="91439" marT="45715" marB="45715"/>
                </a:tc>
                <a:tc>
                  <a:txBody>
                    <a:bodyPr/>
                    <a:lstStyle/>
                    <a:p>
                      <a:pPr algn="ctr" rtl="1"/>
                      <a:r>
                        <a:rPr lang="en-US" sz="1800" kern="1200" dirty="0"/>
                        <a:t>Quality</a:t>
                      </a:r>
                      <a:endParaRPr lang="fa-IR" sz="1800" dirty="0"/>
                    </a:p>
                  </a:txBody>
                  <a:tcPr marL="91439" marR="91439" marT="45715" marB="45715"/>
                </a:tc>
                <a:extLst>
                  <a:ext uri="{0D108BD9-81ED-4DB2-BD59-A6C34878D82A}">
                    <a16:rowId xmlns:a16="http://schemas.microsoft.com/office/drawing/2014/main" xmlns="" val="10001"/>
                  </a:ext>
                </a:extLst>
              </a:tr>
              <a:tr h="1114808">
                <a:tc>
                  <a:txBody>
                    <a:bodyPr/>
                    <a:lstStyle/>
                    <a:p>
                      <a:pPr algn="just" rtl="0"/>
                      <a:r>
                        <a:rPr lang="en-US" sz="1800" kern="1200" dirty="0"/>
                        <a:t>Research evidence produced in other jurisdictions can be valuable, but policymakers need to consider how likely it is that the costs and consequences of an option would be different in their setting</a:t>
                      </a:r>
                      <a:endParaRPr lang="fa-IR" sz="1800" dirty="0"/>
                    </a:p>
                  </a:txBody>
                  <a:tcPr marL="91439" marR="91439" marT="45715" marB="45715"/>
                </a:tc>
                <a:tc>
                  <a:txBody>
                    <a:bodyPr/>
                    <a:lstStyle/>
                    <a:p>
                      <a:pPr algn="ctr" rtl="1"/>
                      <a:r>
                        <a:rPr lang="en-US" sz="1800" kern="1200" dirty="0"/>
                        <a:t>Applicability</a:t>
                      </a:r>
                      <a:endParaRPr lang="fa-IR" sz="1800" dirty="0"/>
                    </a:p>
                  </a:txBody>
                  <a:tcPr marL="91439" marR="91439" marT="45715" marB="45715"/>
                </a:tc>
                <a:extLst>
                  <a:ext uri="{0D108BD9-81ED-4DB2-BD59-A6C34878D82A}">
                    <a16:rowId xmlns:a16="http://schemas.microsoft.com/office/drawing/2014/main" xmlns="" val="10002"/>
                  </a:ext>
                </a:extLst>
              </a:tr>
              <a:tr h="1372073">
                <a:tc>
                  <a:txBody>
                    <a:bodyPr/>
                    <a:lstStyle/>
                    <a:p>
                      <a:pPr algn="just" rtl="0"/>
                      <a:r>
                        <a:rPr lang="en-US" sz="1800" kern="1200" dirty="0"/>
                        <a:t>Research evidence focused on overall effects or effects among advantaged groups can be valuable. However, policymakers need to consider how likely it is that the costs and consequences of an option would be different in disadvantaged groups</a:t>
                      </a:r>
                      <a:endParaRPr lang="fa-IR" sz="1800" i="0" dirty="0"/>
                    </a:p>
                  </a:txBody>
                  <a:tcPr marL="91439" marR="91439" marT="45715" marB="45715"/>
                </a:tc>
                <a:tc>
                  <a:txBody>
                    <a:bodyPr/>
                    <a:lstStyle/>
                    <a:p>
                      <a:pPr algn="ctr" rtl="1"/>
                      <a:r>
                        <a:rPr lang="en-US" sz="1800" kern="1200" dirty="0"/>
                        <a:t>Equity</a:t>
                      </a:r>
                      <a:endParaRPr lang="fa-IR" sz="1800" dirty="0"/>
                    </a:p>
                  </a:txBody>
                  <a:tcPr marL="91439" marR="91439" marT="45715" marB="45715"/>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15</a:t>
            </a:fld>
            <a:endParaRPr lang="en-US" altLang="en-US" dirty="0"/>
          </a:p>
        </p:txBody>
      </p:sp>
    </p:spTree>
    <p:extLst>
      <p:ext uri="{BB962C8B-B14F-4D97-AF65-F5344CB8AC3E}">
        <p14:creationId xmlns:p14="http://schemas.microsoft.com/office/powerpoint/2010/main" val="116627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88"/>
            <a:ext cx="7924800" cy="792162"/>
          </a:xfrm>
        </p:spPr>
        <p:txBody>
          <a:bodyPr>
            <a:normAutofit/>
          </a:bodyPr>
          <a:lstStyle/>
          <a:p>
            <a:endParaRPr lang="en-US" dirty="0"/>
          </a:p>
        </p:txBody>
      </p:sp>
      <p:pic>
        <p:nvPicPr>
          <p:cNvPr id="4" name="Picture 3">
            <a:extLst>
              <a:ext uri="{FF2B5EF4-FFF2-40B4-BE49-F238E27FC236}">
                <a16:creationId xmlns:a16="http://schemas.microsoft.com/office/drawing/2014/main" xmlns="" id="{85AD5DCE-EF0A-87DE-F357-AF21F09C2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7909150" cy="4556816"/>
          </a:xfrm>
          <a:prstGeom prst="rect">
            <a:avLst/>
          </a:prstGeom>
        </p:spPr>
      </p:pic>
      <p:pic>
        <p:nvPicPr>
          <p:cNvPr id="6" name="Picture 5">
            <a:extLst>
              <a:ext uri="{FF2B5EF4-FFF2-40B4-BE49-F238E27FC236}">
                <a16:creationId xmlns:a16="http://schemas.microsoft.com/office/drawing/2014/main" xmlns="" id="{F1AD9244-084A-8354-FD98-2C6B6203B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5029200"/>
            <a:ext cx="2619375" cy="1743075"/>
          </a:xfrm>
          <a:prstGeom prst="rect">
            <a:avLst/>
          </a:prstGeom>
        </p:spPr>
      </p:pic>
    </p:spTree>
    <p:extLst>
      <p:ext uri="{BB962C8B-B14F-4D97-AF65-F5344CB8AC3E}">
        <p14:creationId xmlns:p14="http://schemas.microsoft.com/office/powerpoint/2010/main" val="263320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2857500" y="500063"/>
            <a:ext cx="7467600" cy="1143000"/>
          </a:xfrm>
        </p:spPr>
        <p:txBody>
          <a:bodyPr/>
          <a:lstStyle/>
          <a:p>
            <a:pPr eaLnBrk="1" hangingPunct="1"/>
            <a:endParaRPr lang="fa-IR" altLang="en-US"/>
          </a:p>
        </p:txBody>
      </p:sp>
      <p:sp>
        <p:nvSpPr>
          <p:cNvPr id="8195" name="Content Placeholder 2"/>
          <p:cNvSpPr>
            <a:spLocks noGrp="1"/>
          </p:cNvSpPr>
          <p:nvPr>
            <p:ph idx="1"/>
          </p:nvPr>
        </p:nvSpPr>
        <p:spPr>
          <a:xfrm>
            <a:off x="428625" y="1785938"/>
            <a:ext cx="8229600" cy="4525962"/>
          </a:xfrm>
        </p:spPr>
        <p:txBody>
          <a:bodyPr/>
          <a:lstStyle/>
          <a:p>
            <a:pPr eaLnBrk="1" hangingPunct="1"/>
            <a:endParaRPr lang="fa-IR" altLang="en-US"/>
          </a:p>
        </p:txBody>
      </p:sp>
      <p:pic>
        <p:nvPicPr>
          <p:cNvPr id="819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82"/>
          <a:stretch/>
        </p:blipFill>
        <p:spPr bwMode="auto">
          <a:xfrm>
            <a:off x="116682" y="500063"/>
            <a:ext cx="8853486" cy="5593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2</a:t>
            </a:fld>
            <a:endParaRPr lang="en-US" altLang="en-US" dirty="0"/>
          </a:p>
        </p:txBody>
      </p:sp>
    </p:spTree>
    <p:extLst>
      <p:ext uri="{BB962C8B-B14F-4D97-AF65-F5344CB8AC3E}">
        <p14:creationId xmlns:p14="http://schemas.microsoft.com/office/powerpoint/2010/main" val="414109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سئوالاتی که برای انتخاب گزینه‌های سیاستی باید به آنها پاسخ داد:</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fa-IR" b="0" dirty="0"/>
              <a:t>1) چه </a:t>
            </a:r>
            <a:r>
              <a:rPr lang="fa-IR" dirty="0"/>
              <a:t>گزینه‌های سیاستی </a:t>
            </a:r>
            <a:r>
              <a:rPr lang="fa-IR" b="0" dirty="0"/>
              <a:t>مناسب برای رویارویی با یک مشکل وجود دارد؟</a:t>
            </a:r>
          </a:p>
          <a:p>
            <a:pPr marL="0" indent="0">
              <a:buNone/>
            </a:pPr>
            <a:r>
              <a:rPr lang="fa-IR" b="0" dirty="0"/>
              <a:t>2) چه </a:t>
            </a:r>
            <a:r>
              <a:rPr lang="fa-IR" dirty="0"/>
              <a:t>منافعی</a:t>
            </a:r>
            <a:r>
              <a:rPr lang="fa-IR" b="0" dirty="0"/>
              <a:t> برای گروه مخاطب (که متاثر از مشکل هستند) مهم بوده و چه منافعی از به کارگیری هر یک از گزینه‌ها حاصل می شود؟</a:t>
            </a:r>
          </a:p>
          <a:p>
            <a:pPr marL="0" indent="0">
              <a:buNone/>
            </a:pPr>
            <a:r>
              <a:rPr lang="fa-IR" b="0" dirty="0"/>
              <a:t>3) چه </a:t>
            </a:r>
            <a:r>
              <a:rPr lang="fa-IR" dirty="0"/>
              <a:t>مضراتی</a:t>
            </a:r>
            <a:r>
              <a:rPr lang="fa-IR" b="0" dirty="0"/>
              <a:t> برای گروه مخاطب (که متاثر از مشکل هستند) مهم بوده و چه مضراتی از به کارگیری هر یک از گزینه‌ها به وجود می آید؟</a:t>
            </a:r>
          </a:p>
          <a:p>
            <a:pPr marL="0" indent="0">
              <a:buNone/>
            </a:pPr>
            <a:r>
              <a:rPr lang="fa-IR" b="0" dirty="0"/>
              <a:t>4) </a:t>
            </a:r>
            <a:r>
              <a:rPr lang="fa-IR" dirty="0"/>
              <a:t>هزینه</a:t>
            </a:r>
            <a:r>
              <a:rPr lang="fa-IR" b="0" dirty="0"/>
              <a:t> اجرای گزینه‌ها چقدر بوده و یا </a:t>
            </a:r>
            <a:r>
              <a:rPr lang="fa-IR" dirty="0"/>
              <a:t>هزینه‌اثربخشی</a:t>
            </a:r>
            <a:r>
              <a:rPr lang="fa-IR" b="0" dirty="0"/>
              <a:t> گزینه‌ها در سیستمی که قرار است اجرا بشود مشخص می باشد؟</a:t>
            </a:r>
          </a:p>
          <a:p>
            <a:pPr marL="0" indent="0">
              <a:buNone/>
            </a:pPr>
            <a:r>
              <a:rPr lang="fa-IR" b="0" dirty="0"/>
              <a:t>5) به منظور اعمال گزینه‌ها در شرایط </a:t>
            </a:r>
            <a:r>
              <a:rPr lang="fa-IR" dirty="0"/>
              <a:t>بومی</a:t>
            </a:r>
            <a:r>
              <a:rPr lang="fa-IR" b="0" dirty="0"/>
              <a:t> چه تغییراتی باید اعمال بشود و آیا این تغییرات منافع، مضرات و هزینه راهکارها را تغییر خواهد داد؟</a:t>
            </a:r>
          </a:p>
          <a:p>
            <a:pPr marL="0" indent="0">
              <a:buNone/>
            </a:pPr>
            <a:r>
              <a:rPr lang="fa-IR" b="0" dirty="0">
                <a:solidFill>
                  <a:srgbClr val="7030A0"/>
                </a:solidFill>
              </a:rPr>
              <a:t>6) چه نظرات و تجربیاتی از </a:t>
            </a:r>
            <a:r>
              <a:rPr lang="fa-IR" dirty="0">
                <a:solidFill>
                  <a:srgbClr val="7030A0"/>
                </a:solidFill>
              </a:rPr>
              <a:t>ذی‌نقشان</a:t>
            </a:r>
            <a:r>
              <a:rPr lang="fa-IR" b="0" dirty="0">
                <a:solidFill>
                  <a:srgbClr val="7030A0"/>
                </a:solidFill>
              </a:rPr>
              <a:t> ممکن است مقبولیت، منافع، مضرات و هزینه هر یک از گزینه‌ها را تحت تاثیر قرار دهد؟</a:t>
            </a:r>
          </a:p>
          <a:p>
            <a:endParaRPr lang="en-US" b="0" dirty="0"/>
          </a:p>
        </p:txBody>
      </p:sp>
    </p:spTree>
    <p:extLst>
      <p:ext uri="{BB962C8B-B14F-4D97-AF65-F5344CB8AC3E}">
        <p14:creationId xmlns:p14="http://schemas.microsoft.com/office/powerpoint/2010/main" val="399935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1) چه گزینه‌های سیاستی مناسب برای رویارویی با یک مشکل وجود دارد؟</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1554955297"/>
              </p:ext>
            </p:extLst>
          </p:nvPr>
        </p:nvGraphicFramePr>
        <p:xfrm>
          <a:off x="990600" y="1162665"/>
          <a:ext cx="6629400" cy="182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bwMode="auto">
          <a:xfrm>
            <a:off x="988142" y="2842752"/>
            <a:ext cx="4814120" cy="377852"/>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a:lstStyle/>
          <a:p>
            <a:pPr algn="ctr" eaLnBrk="1" hangingPunct="1">
              <a:defRPr/>
            </a:pPr>
            <a:r>
              <a:rPr lang="fa-IR" sz="2000" b="1" dirty="0">
                <a:cs typeface="B Nazanin" pitchFamily="2" charset="-78"/>
              </a:rPr>
              <a:t>علت‌ها</a:t>
            </a:r>
            <a:endParaRPr lang="en-US" sz="2000" b="1" dirty="0">
              <a:cs typeface="B Nazanin" pitchFamily="2" charset="-78"/>
            </a:endParaRPr>
          </a:p>
        </p:txBody>
      </p:sp>
      <p:grpSp>
        <p:nvGrpSpPr>
          <p:cNvPr id="6" name="Group 5"/>
          <p:cNvGrpSpPr/>
          <p:nvPr/>
        </p:nvGrpSpPr>
        <p:grpSpPr>
          <a:xfrm>
            <a:off x="988142" y="3405802"/>
            <a:ext cx="4814120" cy="939748"/>
            <a:chOff x="1102442" y="4677850"/>
            <a:chExt cx="4814120" cy="939748"/>
          </a:xfrm>
        </p:grpSpPr>
        <p:sp>
          <p:nvSpPr>
            <p:cNvPr id="7" name="Rectangle 6"/>
            <p:cNvSpPr/>
            <p:nvPr/>
          </p:nvSpPr>
          <p:spPr bwMode="auto">
            <a:xfrm>
              <a:off x="1102442" y="5239746"/>
              <a:ext cx="4814120" cy="377852"/>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pPr algn="ctr" eaLnBrk="1" hangingPunct="1">
                <a:defRPr/>
              </a:pPr>
              <a:r>
                <a:rPr lang="fa-IR" sz="2000" b="1" dirty="0">
                  <a:cs typeface="B Nazanin" pitchFamily="2" charset="-78"/>
                </a:rPr>
                <a:t>راهکار</a:t>
              </a:r>
              <a:endParaRPr lang="en-US" sz="2000" b="1" dirty="0">
                <a:cs typeface="B Nazanin" pitchFamily="2" charset="-78"/>
              </a:endParaRPr>
            </a:p>
          </p:txBody>
        </p:sp>
        <p:grpSp>
          <p:nvGrpSpPr>
            <p:cNvPr id="8" name="Group 7"/>
            <p:cNvGrpSpPr/>
            <p:nvPr/>
          </p:nvGrpSpPr>
          <p:grpSpPr>
            <a:xfrm rot="5400000">
              <a:off x="3226106" y="4652144"/>
              <a:ext cx="430775" cy="482187"/>
              <a:chOff x="1921490" y="698451"/>
              <a:chExt cx="369200" cy="431895"/>
            </a:xfrm>
          </p:grpSpPr>
          <p:sp>
            <p:nvSpPr>
              <p:cNvPr id="9" name="Right Arrow 8"/>
              <p:cNvSpPr/>
              <p:nvPr/>
            </p:nvSpPr>
            <p:spPr>
              <a:xfrm>
                <a:off x="1921490" y="698451"/>
                <a:ext cx="369200" cy="431895"/>
              </a:xfrm>
              <a:prstGeom prst="rightArrow">
                <a:avLst>
                  <a:gd name="adj1" fmla="val 60000"/>
                  <a:gd name="adj2" fmla="val 50000"/>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ight Arrow 4"/>
              <p:cNvSpPr txBox="1"/>
              <p:nvPr/>
            </p:nvSpPr>
            <p:spPr>
              <a:xfrm>
                <a:off x="1921490" y="784830"/>
                <a:ext cx="258440" cy="259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b="1" kern="1200" dirty="0">
                  <a:solidFill>
                    <a:schemeClr val="tx1"/>
                  </a:solidFill>
                  <a:cs typeface="B Nazanin" panose="00000400000000000000" pitchFamily="2" charset="-78"/>
                </a:endParaRPr>
              </a:p>
            </p:txBody>
          </p:sp>
        </p:grpSp>
      </p:grpSp>
      <p:sp>
        <p:nvSpPr>
          <p:cNvPr id="11" name="Rectangle 10"/>
          <p:cNvSpPr/>
          <p:nvPr/>
        </p:nvSpPr>
        <p:spPr>
          <a:xfrm>
            <a:off x="609600" y="5092644"/>
            <a:ext cx="7467600" cy="646331"/>
          </a:xfrm>
          <a:prstGeom prst="rect">
            <a:avLst/>
          </a:prstGeom>
        </p:spPr>
        <p:txBody>
          <a:bodyPr wrap="square">
            <a:spAutoFit/>
          </a:bodyPr>
          <a:lstStyle/>
          <a:p>
            <a:pPr algn="just" rtl="1">
              <a:defRPr/>
            </a:pPr>
            <a:r>
              <a:rPr lang="ar-SA" b="1" dirty="0">
                <a:latin typeface="Bnazanin"/>
                <a:cs typeface="B Nazanin" pitchFamily="2" charset="-78"/>
              </a:rPr>
              <a:t>مهم است که مشخص شود هر یک از </a:t>
            </a:r>
            <a:r>
              <a:rPr lang="fa-IR" b="1" dirty="0">
                <a:latin typeface="Bnazanin"/>
                <a:cs typeface="B Nazanin" pitchFamily="2" charset="-78"/>
              </a:rPr>
              <a:t>اجزاء</a:t>
            </a:r>
            <a:r>
              <a:rPr lang="ar-SA" b="1" dirty="0">
                <a:latin typeface="Bnazanin"/>
                <a:cs typeface="B Nazanin" pitchFamily="2" charset="-78"/>
              </a:rPr>
              <a:t> فوق آیا به تنهایی می توانند یک راهکار باشند و یا اینکه باید با ترکیب آنها با یکدیگر راهکارهای جدیدی را شکل داد.</a:t>
            </a:r>
            <a:endParaRPr lang="en-US" b="1" dirty="0">
              <a:latin typeface="Bnazanin"/>
              <a:cs typeface="B Nazanin" pitchFamily="2" charset="-78"/>
            </a:endParaRPr>
          </a:p>
        </p:txBody>
      </p:sp>
    </p:spTree>
    <p:extLst>
      <p:ext uri="{BB962C8B-B14F-4D97-AF65-F5344CB8AC3E}">
        <p14:creationId xmlns:p14="http://schemas.microsoft.com/office/powerpoint/2010/main" val="291396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57188" y="780897"/>
            <a:ext cx="7800975" cy="1000125"/>
          </a:xfrm>
        </p:spPr>
        <p:txBody>
          <a:bodyPr>
            <a:normAutofit fontScale="90000"/>
          </a:bodyPr>
          <a:lstStyle/>
          <a:p>
            <a:r>
              <a:rPr lang="fa-IR" altLang="en-US" sz="2400" dirty="0"/>
              <a:t>2) </a:t>
            </a:r>
            <a:r>
              <a:rPr lang="ar-SA" altLang="en-US" sz="2400" dirty="0">
                <a:cs typeface="B Nazanin" panose="00000400000000000000" pitchFamily="2" charset="-78"/>
              </a:rPr>
              <a:t>چه منافعی برای گروه مخاطب (که متاثر از مشکل هستند) مهم بوده و چه منافعی از به کارگیری هر یک از راهکارها حاصل می شود؟</a:t>
            </a:r>
            <a:r>
              <a:rPr lang="en-US" altLang="en-US" sz="2400" dirty="0">
                <a:cs typeface="B Nazanin" panose="00000400000000000000" pitchFamily="2" charset="-78"/>
              </a:rPr>
              <a:t/>
            </a:r>
            <a:br>
              <a:rPr lang="en-US" altLang="en-US" sz="2400" dirty="0">
                <a:cs typeface="B Nazanin" panose="00000400000000000000" pitchFamily="2" charset="-78"/>
              </a:rPr>
            </a:br>
            <a:endParaRPr lang="en-US" altLang="en-US" sz="2400" dirty="0">
              <a:cs typeface="B Nazanin" panose="00000400000000000000" pitchFamily="2" charset="-78"/>
            </a:endParaRPr>
          </a:p>
        </p:txBody>
      </p:sp>
      <p:sp>
        <p:nvSpPr>
          <p:cNvPr id="36867" name="Content Placeholder 2"/>
          <p:cNvSpPr>
            <a:spLocks noGrp="1"/>
          </p:cNvSpPr>
          <p:nvPr>
            <p:ph idx="1"/>
          </p:nvPr>
        </p:nvSpPr>
        <p:spPr>
          <a:xfrm>
            <a:off x="357188" y="2503247"/>
            <a:ext cx="7491412" cy="4525962"/>
          </a:xfrm>
        </p:spPr>
        <p:txBody>
          <a:bodyPr/>
          <a:lstStyle/>
          <a:p>
            <a:pPr marL="0" indent="0">
              <a:buNone/>
            </a:pPr>
            <a:r>
              <a:rPr lang="fa-IR" altLang="en-US" dirty="0">
                <a:solidFill>
                  <a:srgbClr val="7030A0"/>
                </a:solidFill>
              </a:rPr>
              <a:t>باید مشخص شود:</a:t>
            </a:r>
          </a:p>
          <a:p>
            <a:pPr>
              <a:buClr>
                <a:srgbClr val="00B050"/>
              </a:buClr>
              <a:buFont typeface="Courier New" panose="02070309020205020404" pitchFamily="49" charset="0"/>
              <a:buChar char="o"/>
            </a:pPr>
            <a:r>
              <a:rPr lang="fa-IR" altLang="en-US" dirty="0"/>
              <a:t>گروه‌های مختلف منتفع</a:t>
            </a:r>
          </a:p>
          <a:p>
            <a:pPr>
              <a:buClr>
                <a:srgbClr val="00B050"/>
              </a:buClr>
              <a:buFont typeface="Courier New" panose="02070309020205020404" pitchFamily="49" charset="0"/>
              <a:buChar char="o"/>
            </a:pPr>
            <a:r>
              <a:rPr lang="fa-IR" altLang="en-US" dirty="0"/>
              <a:t>گروه مقایسه</a:t>
            </a:r>
          </a:p>
          <a:p>
            <a:pPr>
              <a:buClr>
                <a:srgbClr val="00B050"/>
              </a:buClr>
              <a:buFont typeface="Courier New" panose="02070309020205020404" pitchFamily="49" charset="0"/>
              <a:buChar char="o"/>
            </a:pPr>
            <a:r>
              <a:rPr lang="fa-IR" altLang="en-US" dirty="0"/>
              <a:t>منافع منتسب به راهکار</a:t>
            </a:r>
          </a:p>
          <a:p>
            <a:pPr>
              <a:buClr>
                <a:srgbClr val="00B050"/>
              </a:buClr>
              <a:buFont typeface="Courier New" panose="02070309020205020404" pitchFamily="49" charset="0"/>
              <a:buChar char="o"/>
            </a:pPr>
            <a:endParaRPr lang="fa-IR" altLang="en-US" dirty="0"/>
          </a:p>
          <a:p>
            <a:endParaRPr lang="en-US"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5</a:t>
            </a:fld>
            <a:endParaRPr lang="en-US" altLang="en-US" dirty="0"/>
          </a:p>
        </p:txBody>
      </p:sp>
      <p:sp>
        <p:nvSpPr>
          <p:cNvPr id="3" name="Rectangle 2"/>
          <p:cNvSpPr/>
          <p:nvPr/>
        </p:nvSpPr>
        <p:spPr>
          <a:xfrm>
            <a:off x="3308932" y="1614330"/>
            <a:ext cx="182165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a:t>
            </a:r>
            <a:r>
              <a:rPr lang="en-US" sz="5400" dirty="0">
                <a:ln w="0"/>
                <a:solidFill>
                  <a:srgbClr val="FF0000"/>
                </a:solidFill>
                <a:effectLst>
                  <a:outerShdw blurRad="38100" dist="19050" dir="2700000" algn="tl" rotWithShape="0">
                    <a:schemeClr val="dk1">
                      <a:alpha val="40000"/>
                    </a:schemeClr>
                  </a:outerShdw>
                </a:effectLst>
              </a:rPr>
              <a:t>O</a:t>
            </a:r>
            <a:r>
              <a:rPr lang="en-US" sz="5400" dirty="0">
                <a:ln w="0"/>
                <a:effectLst>
                  <a:outerShdw blurRad="38100" dist="19050" dir="2700000" algn="tl" rotWithShape="0">
                    <a:schemeClr val="dk1">
                      <a:alpha val="40000"/>
                    </a:schemeClr>
                  </a:outerShdw>
                </a:effectLst>
              </a:rPr>
              <a:t>CO</a:t>
            </a:r>
            <a:endParaRPr lang="en-US" sz="54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242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57188" y="780897"/>
            <a:ext cx="7800975" cy="1000125"/>
          </a:xfrm>
        </p:spPr>
        <p:txBody>
          <a:bodyPr>
            <a:normAutofit fontScale="90000"/>
          </a:bodyPr>
          <a:lstStyle/>
          <a:p>
            <a:r>
              <a:rPr lang="fa-IR" altLang="en-US" sz="2400" dirty="0"/>
              <a:t>2) </a:t>
            </a:r>
            <a:r>
              <a:rPr lang="ar-SA" altLang="en-US" sz="2400" dirty="0">
                <a:cs typeface="B Nazanin" panose="00000400000000000000" pitchFamily="2" charset="-78"/>
              </a:rPr>
              <a:t>چه منافعی برای گروه مخاطب (که متاثر از مشکل هستند) مهم بوده و چه منافعی از به کارگیری هر یک از راهکارها حاصل می شود؟</a:t>
            </a:r>
            <a:r>
              <a:rPr lang="en-US" altLang="en-US" sz="2400" dirty="0">
                <a:cs typeface="B Nazanin" panose="00000400000000000000" pitchFamily="2" charset="-78"/>
              </a:rPr>
              <a:t/>
            </a:r>
            <a:br>
              <a:rPr lang="en-US" altLang="en-US" sz="2400" dirty="0">
                <a:cs typeface="B Nazanin" panose="00000400000000000000" pitchFamily="2" charset="-78"/>
              </a:rPr>
            </a:br>
            <a:endParaRPr lang="en-US" altLang="en-US" sz="2400" dirty="0">
              <a:cs typeface="B Nazanin" panose="00000400000000000000" pitchFamily="2" charset="-78"/>
            </a:endParaRPr>
          </a:p>
        </p:txBody>
      </p:sp>
      <p:sp>
        <p:nvSpPr>
          <p:cNvPr id="36867" name="Content Placeholder 2"/>
          <p:cNvSpPr>
            <a:spLocks noGrp="1"/>
          </p:cNvSpPr>
          <p:nvPr>
            <p:ph idx="1"/>
          </p:nvPr>
        </p:nvSpPr>
        <p:spPr>
          <a:xfrm>
            <a:off x="357188" y="2503247"/>
            <a:ext cx="7491412" cy="4525962"/>
          </a:xfrm>
        </p:spPr>
        <p:txBody>
          <a:bodyPr/>
          <a:lstStyle/>
          <a:p>
            <a:pPr marL="0" indent="0">
              <a:buNone/>
            </a:pPr>
            <a:r>
              <a:rPr lang="fa-IR" altLang="en-US" dirty="0">
                <a:solidFill>
                  <a:srgbClr val="7030A0"/>
                </a:solidFill>
              </a:rPr>
              <a:t>باید مشخص شود:</a:t>
            </a:r>
          </a:p>
          <a:p>
            <a:pPr>
              <a:buClr>
                <a:srgbClr val="00B050"/>
              </a:buClr>
              <a:buFont typeface="Courier New" panose="02070309020205020404" pitchFamily="49" charset="0"/>
              <a:buChar char="o"/>
            </a:pPr>
            <a:r>
              <a:rPr lang="fa-IR" altLang="en-US" dirty="0">
                <a:solidFill>
                  <a:srgbClr val="FF0000"/>
                </a:solidFill>
              </a:rPr>
              <a:t>اهمیت</a:t>
            </a:r>
            <a:r>
              <a:rPr lang="fa-IR" altLang="en-US" dirty="0"/>
              <a:t> گروه‌های مختلف منتفع</a:t>
            </a:r>
          </a:p>
          <a:p>
            <a:pPr>
              <a:buClr>
                <a:srgbClr val="00B050"/>
              </a:buClr>
              <a:buFont typeface="Courier New" panose="02070309020205020404" pitchFamily="49" charset="0"/>
              <a:buChar char="o"/>
            </a:pPr>
            <a:r>
              <a:rPr lang="fa-IR" altLang="en-US" dirty="0"/>
              <a:t>گروه مقایسه</a:t>
            </a:r>
          </a:p>
          <a:p>
            <a:pPr>
              <a:buClr>
                <a:srgbClr val="00B050"/>
              </a:buClr>
              <a:buFont typeface="Courier New" panose="02070309020205020404" pitchFamily="49" charset="0"/>
              <a:buChar char="o"/>
            </a:pPr>
            <a:r>
              <a:rPr lang="fa-IR" altLang="en-US" dirty="0">
                <a:solidFill>
                  <a:srgbClr val="FF0000"/>
                </a:solidFill>
              </a:rPr>
              <a:t>اهمیت</a:t>
            </a:r>
            <a:r>
              <a:rPr lang="fa-IR" altLang="en-US" dirty="0"/>
              <a:t> منافع منتسب به راهکار</a:t>
            </a:r>
          </a:p>
          <a:p>
            <a:pPr>
              <a:buClr>
                <a:srgbClr val="00B050"/>
              </a:buClr>
              <a:buFont typeface="Courier New" panose="02070309020205020404" pitchFamily="49" charset="0"/>
              <a:buChar char="o"/>
            </a:pPr>
            <a:endParaRPr lang="fa-IR" altLang="en-US" dirty="0"/>
          </a:p>
          <a:p>
            <a:endParaRPr lang="en-US"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6</a:t>
            </a:fld>
            <a:endParaRPr lang="en-US" altLang="en-US" dirty="0"/>
          </a:p>
        </p:txBody>
      </p:sp>
      <p:sp>
        <p:nvSpPr>
          <p:cNvPr id="3" name="Rectangle 2"/>
          <p:cNvSpPr/>
          <p:nvPr/>
        </p:nvSpPr>
        <p:spPr>
          <a:xfrm>
            <a:off x="3308932" y="1614330"/>
            <a:ext cx="182165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P</a:t>
            </a:r>
            <a:r>
              <a:rPr lang="en-US" sz="5400" dirty="0">
                <a:ln w="0"/>
                <a:solidFill>
                  <a:srgbClr val="FF0000"/>
                </a:solidFill>
                <a:effectLst>
                  <a:outerShdw blurRad="38100" dist="19050" dir="2700000" algn="tl" rotWithShape="0">
                    <a:schemeClr val="dk1">
                      <a:alpha val="40000"/>
                    </a:schemeClr>
                  </a:outerShdw>
                </a:effectLst>
              </a:rPr>
              <a:t>O</a:t>
            </a:r>
            <a:r>
              <a:rPr lang="en-US" sz="5400" dirty="0">
                <a:ln w="0"/>
                <a:effectLst>
                  <a:outerShdw blurRad="38100" dist="19050" dir="2700000" algn="tl" rotWithShape="0">
                    <a:schemeClr val="dk1">
                      <a:alpha val="40000"/>
                    </a:schemeClr>
                  </a:outerShdw>
                </a:effectLst>
              </a:rPr>
              <a:t>CO</a:t>
            </a:r>
            <a:endParaRPr lang="en-US" sz="5400" b="0" cap="none" spc="0" dirty="0">
              <a:ln w="0"/>
              <a:effectLst>
                <a:outerShdw blurRad="38100" dist="19050" dir="2700000" algn="tl" rotWithShape="0">
                  <a:schemeClr val="dk1">
                    <a:alpha val="40000"/>
                  </a:schemeClr>
                </a:outerShdw>
              </a:effectLst>
            </a:endParaRPr>
          </a:p>
        </p:txBody>
      </p:sp>
      <p:sp>
        <p:nvSpPr>
          <p:cNvPr id="6" name="Rectangle 5"/>
          <p:cNvSpPr/>
          <p:nvPr/>
        </p:nvSpPr>
        <p:spPr>
          <a:xfrm>
            <a:off x="1143000" y="3657600"/>
            <a:ext cx="2838790" cy="1214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sz="1800" dirty="0">
                <a:solidFill>
                  <a:srgbClr val="FF0000"/>
                </a:solidFill>
                <a:cs typeface="B Nazanin" pitchFamily="2" charset="-78"/>
              </a:rPr>
              <a:t>تصمیم‌گیری مربوط به سیاست‌گذار</a:t>
            </a:r>
            <a:endParaRPr lang="en-US" sz="1800" dirty="0">
              <a:solidFill>
                <a:srgbClr val="FF0000"/>
              </a:solidFill>
              <a:cs typeface="B Nazanin" pitchFamily="2" charset="-78"/>
            </a:endParaRPr>
          </a:p>
        </p:txBody>
      </p:sp>
    </p:spTree>
    <p:extLst>
      <p:ext uri="{BB962C8B-B14F-4D97-AF65-F5344CB8AC3E}">
        <p14:creationId xmlns:p14="http://schemas.microsoft.com/office/powerpoint/2010/main" val="295488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527000"/>
            <a:ext cx="8229600" cy="1000125"/>
          </a:xfrm>
        </p:spPr>
        <p:txBody>
          <a:bodyPr rtlCol="1">
            <a:normAutofit fontScale="90000"/>
          </a:bodyPr>
          <a:lstStyle/>
          <a:p>
            <a:pPr eaLnBrk="1" fontAlgn="auto" hangingPunct="1">
              <a:spcAft>
                <a:spcPts val="0"/>
              </a:spcAft>
              <a:defRPr/>
            </a:pPr>
            <a:r>
              <a:rPr lang="fa-IR" sz="2400" dirty="0">
                <a:cs typeface="B Nazanin" pitchFamily="2" charset="-78"/>
              </a:rPr>
              <a:t>3) </a:t>
            </a:r>
            <a:r>
              <a:rPr lang="ar-SA" sz="2400" dirty="0">
                <a:cs typeface="B Nazanin" pitchFamily="2" charset="-78"/>
              </a:rPr>
              <a:t>چه مضراتی برای گروه مخاطب (که متاثر از مشکل هستند) مهم بوده و چه مضراتی از به کارگیری هر یک از </a:t>
            </a:r>
            <a:r>
              <a:rPr lang="fa-IR" sz="2400" dirty="0">
                <a:cs typeface="B Nazanin" pitchFamily="2" charset="-78"/>
              </a:rPr>
              <a:t>گزینه‌ها</a:t>
            </a:r>
            <a:r>
              <a:rPr lang="ar-SA" sz="2400" dirty="0">
                <a:cs typeface="B Nazanin" pitchFamily="2" charset="-78"/>
              </a:rPr>
              <a:t> به وجود می</a:t>
            </a:r>
            <a:r>
              <a:rPr lang="fa-IR" sz="2400" dirty="0">
                <a:cs typeface="B Nazanin" pitchFamily="2" charset="-78"/>
              </a:rPr>
              <a:t>‌</a:t>
            </a:r>
            <a:r>
              <a:rPr lang="ar-SA" sz="2400" dirty="0">
                <a:cs typeface="B Nazanin" pitchFamily="2" charset="-78"/>
              </a:rPr>
              <a:t>آید؟</a:t>
            </a:r>
            <a:r>
              <a:rPr lang="en-US" sz="2400" dirty="0">
                <a:cs typeface="B Nazanin" pitchFamily="2" charset="-78"/>
              </a:rPr>
              <a:t/>
            </a:r>
            <a:br>
              <a:rPr lang="en-US" sz="2400" dirty="0">
                <a:cs typeface="B Nazanin" pitchFamily="2" charset="-78"/>
              </a:rPr>
            </a:br>
            <a:endParaRPr lang="fa-IR" sz="2400" dirty="0">
              <a:cs typeface="B Nazanin" pitchFamily="2" charset="-78"/>
            </a:endParaRPr>
          </a:p>
        </p:txBody>
      </p:sp>
      <p:sp>
        <p:nvSpPr>
          <p:cNvPr id="40963" name="Content Placeholder 2"/>
          <p:cNvSpPr>
            <a:spLocks noGrp="1"/>
          </p:cNvSpPr>
          <p:nvPr>
            <p:ph idx="1"/>
          </p:nvPr>
        </p:nvSpPr>
        <p:spPr>
          <a:xfrm>
            <a:off x="428625" y="1484784"/>
            <a:ext cx="7724775" cy="4525962"/>
          </a:xfrm>
        </p:spPr>
        <p:txBody>
          <a:bodyPr>
            <a:normAutofit/>
          </a:bodyPr>
          <a:lstStyle/>
          <a:p>
            <a:pPr marL="0" indent="0">
              <a:buNone/>
            </a:pPr>
            <a:r>
              <a:rPr lang="fa-IR" altLang="en-US" dirty="0">
                <a:solidFill>
                  <a:srgbClr val="7030A0"/>
                </a:solidFill>
              </a:rPr>
              <a:t>باید مشخص شود:</a:t>
            </a:r>
          </a:p>
          <a:p>
            <a:r>
              <a:rPr lang="fa-IR" altLang="en-US" dirty="0"/>
              <a:t>گروه‌های مختلف متضرر</a:t>
            </a:r>
          </a:p>
          <a:p>
            <a:r>
              <a:rPr lang="fa-IR" altLang="en-US" dirty="0"/>
              <a:t>گروه مقایسه</a:t>
            </a:r>
          </a:p>
          <a:p>
            <a:r>
              <a:rPr lang="fa-IR" altLang="en-US" sz="2000" dirty="0"/>
              <a:t>مضرات محتمل هر گزینه</a:t>
            </a:r>
          </a:p>
          <a:p>
            <a:pPr lvl="1">
              <a:buFont typeface="Courier New" panose="02070309020205020404" pitchFamily="49" charset="0"/>
              <a:buChar char="o"/>
            </a:pPr>
            <a:r>
              <a:rPr lang="fa-IR" altLang="en-US" b="0" dirty="0"/>
              <a:t>مرگ، عوارض جانبی داروها </a:t>
            </a:r>
          </a:p>
          <a:p>
            <a:pPr lvl="1">
              <a:buFont typeface="Courier New" panose="02070309020205020404" pitchFamily="49" charset="0"/>
              <a:buChar char="o"/>
            </a:pPr>
            <a:r>
              <a:rPr lang="fa-IR" altLang="en-US" b="0" dirty="0"/>
              <a:t>پیامدهای واسط مانند رها شدن برخی از وظایف پرسنل در صورت اجرای راهکار و محول شدن وظایف </a:t>
            </a:r>
            <a:r>
              <a:rPr lang="ar-SA" altLang="en-US" b="0" dirty="0"/>
              <a:t>جدید</a:t>
            </a:r>
            <a:endParaRPr lang="fa-IR" altLang="en-US" b="0" dirty="0"/>
          </a:p>
          <a:p>
            <a:pPr>
              <a:buClr>
                <a:srgbClr val="00B050"/>
              </a:buClr>
              <a:buFont typeface="Wingdings" panose="05000000000000000000" pitchFamily="2" charset="2"/>
              <a:buChar char="q"/>
            </a:pPr>
            <a:endParaRPr lang="fa-IR" altLang="en-US" sz="2000" dirty="0"/>
          </a:p>
          <a:p>
            <a:pPr>
              <a:buClr>
                <a:srgbClr val="00B050"/>
              </a:buClr>
              <a:buFont typeface="Wingdings" panose="05000000000000000000" pitchFamily="2" charset="2"/>
              <a:buChar char="q"/>
            </a:pPr>
            <a:endParaRPr lang="fa-IR" altLang="en-US" sz="2000" dirty="0"/>
          </a:p>
          <a:p>
            <a:pPr>
              <a:buClr>
                <a:srgbClr val="00B050"/>
              </a:buClr>
              <a:buFont typeface="Wingdings" panose="05000000000000000000" pitchFamily="2" charset="2"/>
              <a:buChar char="q"/>
            </a:pPr>
            <a:endParaRPr lang="fa-IR" altLang="en-US" dirty="0"/>
          </a:p>
          <a:p>
            <a:pPr>
              <a:buClr>
                <a:srgbClr val="00B050"/>
              </a:buClr>
              <a:buFont typeface="Wingdings" panose="05000000000000000000" pitchFamily="2" charset="2"/>
              <a:buChar char="q"/>
            </a:pPr>
            <a:endParaRPr lang="fa-IR" altLang="en-US" dirty="0"/>
          </a:p>
          <a:p>
            <a:pPr eaLnBrk="1" hangingPunct="1"/>
            <a:endParaRPr lang="fa-IR"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7</a:t>
            </a:fld>
            <a:endParaRPr lang="en-US" altLang="en-US" dirty="0"/>
          </a:p>
        </p:txBody>
      </p:sp>
    </p:spTree>
    <p:extLst>
      <p:ext uri="{BB962C8B-B14F-4D97-AF65-F5344CB8AC3E}">
        <p14:creationId xmlns:p14="http://schemas.microsoft.com/office/powerpoint/2010/main" val="110270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625" y="527000"/>
            <a:ext cx="8229600" cy="1000125"/>
          </a:xfrm>
        </p:spPr>
        <p:txBody>
          <a:bodyPr rtlCol="1">
            <a:normAutofit fontScale="90000"/>
          </a:bodyPr>
          <a:lstStyle/>
          <a:p>
            <a:pPr eaLnBrk="1" fontAlgn="auto" hangingPunct="1">
              <a:spcAft>
                <a:spcPts val="0"/>
              </a:spcAft>
              <a:defRPr/>
            </a:pPr>
            <a:r>
              <a:rPr lang="fa-IR" sz="2400" dirty="0">
                <a:cs typeface="B Nazanin" pitchFamily="2" charset="-78"/>
              </a:rPr>
              <a:t>3) </a:t>
            </a:r>
            <a:r>
              <a:rPr lang="ar-SA" sz="2400" dirty="0">
                <a:cs typeface="B Nazanin" pitchFamily="2" charset="-78"/>
              </a:rPr>
              <a:t>چه مضراتی برای گروه مخاطب (که متاثر از مشکل هستند) مهم بوده و چه مضراتی از به کارگیری هر یک از </a:t>
            </a:r>
            <a:r>
              <a:rPr lang="fa-IR" sz="2400" dirty="0">
                <a:cs typeface="B Nazanin" pitchFamily="2" charset="-78"/>
              </a:rPr>
              <a:t>گزینه‌ها</a:t>
            </a:r>
            <a:r>
              <a:rPr lang="ar-SA" sz="2400" dirty="0">
                <a:cs typeface="B Nazanin" pitchFamily="2" charset="-78"/>
              </a:rPr>
              <a:t> به وجود می</a:t>
            </a:r>
            <a:r>
              <a:rPr lang="fa-IR" sz="2400" dirty="0">
                <a:cs typeface="B Nazanin" pitchFamily="2" charset="-78"/>
              </a:rPr>
              <a:t>‌</a:t>
            </a:r>
            <a:r>
              <a:rPr lang="ar-SA" sz="2400" dirty="0">
                <a:cs typeface="B Nazanin" pitchFamily="2" charset="-78"/>
              </a:rPr>
              <a:t>آید؟</a:t>
            </a:r>
            <a:r>
              <a:rPr lang="en-US" sz="2400" dirty="0">
                <a:cs typeface="B Nazanin" pitchFamily="2" charset="-78"/>
              </a:rPr>
              <a:t/>
            </a:r>
            <a:br>
              <a:rPr lang="en-US" sz="2400" dirty="0">
                <a:cs typeface="B Nazanin" pitchFamily="2" charset="-78"/>
              </a:rPr>
            </a:br>
            <a:endParaRPr lang="fa-IR" sz="2400" dirty="0">
              <a:cs typeface="B Nazanin" pitchFamily="2" charset="-78"/>
            </a:endParaRPr>
          </a:p>
        </p:txBody>
      </p:sp>
      <p:sp>
        <p:nvSpPr>
          <p:cNvPr id="40963" name="Content Placeholder 2"/>
          <p:cNvSpPr>
            <a:spLocks noGrp="1"/>
          </p:cNvSpPr>
          <p:nvPr>
            <p:ph idx="1"/>
          </p:nvPr>
        </p:nvSpPr>
        <p:spPr>
          <a:xfrm>
            <a:off x="428625" y="1484784"/>
            <a:ext cx="7724775" cy="4525962"/>
          </a:xfrm>
        </p:spPr>
        <p:txBody>
          <a:bodyPr>
            <a:normAutofit/>
          </a:bodyPr>
          <a:lstStyle/>
          <a:p>
            <a:pPr marL="0" indent="0">
              <a:buNone/>
            </a:pPr>
            <a:r>
              <a:rPr lang="fa-IR" altLang="en-US" dirty="0">
                <a:solidFill>
                  <a:srgbClr val="7030A0"/>
                </a:solidFill>
              </a:rPr>
              <a:t>باید مشخص شود:</a:t>
            </a:r>
          </a:p>
          <a:p>
            <a:r>
              <a:rPr lang="fa-IR" altLang="en-US" dirty="0">
                <a:solidFill>
                  <a:srgbClr val="FF0000"/>
                </a:solidFill>
              </a:rPr>
              <a:t>اهمیت</a:t>
            </a:r>
            <a:r>
              <a:rPr lang="fa-IR" altLang="en-US" dirty="0"/>
              <a:t> گروه‌های مختلف متضرر</a:t>
            </a:r>
          </a:p>
          <a:p>
            <a:r>
              <a:rPr lang="fa-IR" altLang="en-US" dirty="0"/>
              <a:t>گروه مقایسه</a:t>
            </a:r>
          </a:p>
          <a:p>
            <a:r>
              <a:rPr lang="fa-IR" altLang="en-US" sz="2000" dirty="0">
                <a:solidFill>
                  <a:srgbClr val="FF0000"/>
                </a:solidFill>
              </a:rPr>
              <a:t>اهمیت</a:t>
            </a:r>
            <a:r>
              <a:rPr lang="fa-IR" altLang="en-US" sz="2000" dirty="0"/>
              <a:t> مضرات محتمل هر گزینه</a:t>
            </a:r>
          </a:p>
          <a:p>
            <a:pPr lvl="1">
              <a:buFont typeface="Courier New" panose="02070309020205020404" pitchFamily="49" charset="0"/>
              <a:buChar char="o"/>
            </a:pPr>
            <a:r>
              <a:rPr lang="fa-IR" altLang="en-US" b="0" dirty="0"/>
              <a:t>مرگ، عوارض جانبی داروها </a:t>
            </a:r>
          </a:p>
          <a:p>
            <a:pPr lvl="1">
              <a:buFont typeface="Courier New" panose="02070309020205020404" pitchFamily="49" charset="0"/>
              <a:buChar char="o"/>
            </a:pPr>
            <a:r>
              <a:rPr lang="fa-IR" altLang="en-US" b="0" dirty="0"/>
              <a:t>پیامدهای واسط مانند رها شدن برخی از وظایف پرسنل در صورت اجرای راهکار و محول شدن وظایف </a:t>
            </a:r>
            <a:r>
              <a:rPr lang="ar-SA" altLang="en-US" b="0" dirty="0"/>
              <a:t>جدید</a:t>
            </a:r>
            <a:endParaRPr lang="fa-IR" altLang="en-US" b="0" dirty="0"/>
          </a:p>
          <a:p>
            <a:pPr>
              <a:buClr>
                <a:srgbClr val="00B050"/>
              </a:buClr>
              <a:buFont typeface="Wingdings" panose="05000000000000000000" pitchFamily="2" charset="2"/>
              <a:buChar char="q"/>
            </a:pPr>
            <a:endParaRPr lang="fa-IR" altLang="en-US" sz="2000" dirty="0"/>
          </a:p>
          <a:p>
            <a:pPr>
              <a:buClr>
                <a:srgbClr val="00B050"/>
              </a:buClr>
              <a:buFont typeface="Wingdings" panose="05000000000000000000" pitchFamily="2" charset="2"/>
              <a:buChar char="q"/>
            </a:pPr>
            <a:endParaRPr lang="fa-IR" altLang="en-US" sz="2000" dirty="0"/>
          </a:p>
          <a:p>
            <a:pPr>
              <a:buClr>
                <a:srgbClr val="00B050"/>
              </a:buClr>
              <a:buFont typeface="Wingdings" panose="05000000000000000000" pitchFamily="2" charset="2"/>
              <a:buChar char="q"/>
            </a:pPr>
            <a:endParaRPr lang="fa-IR" altLang="en-US" dirty="0"/>
          </a:p>
          <a:p>
            <a:pPr>
              <a:buClr>
                <a:srgbClr val="00B050"/>
              </a:buClr>
              <a:buFont typeface="Wingdings" panose="05000000000000000000" pitchFamily="2" charset="2"/>
              <a:buChar char="q"/>
            </a:pPr>
            <a:endParaRPr lang="fa-IR" altLang="en-US" dirty="0"/>
          </a:p>
          <a:p>
            <a:pPr eaLnBrk="1" hangingPunct="1"/>
            <a:endParaRPr lang="fa-IR"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8</a:t>
            </a:fld>
            <a:endParaRPr lang="en-US" altLang="en-US" dirty="0"/>
          </a:p>
        </p:txBody>
      </p:sp>
      <p:sp>
        <p:nvSpPr>
          <p:cNvPr id="8" name="Rectangle 7"/>
          <p:cNvSpPr/>
          <p:nvPr/>
        </p:nvSpPr>
        <p:spPr>
          <a:xfrm>
            <a:off x="1143000" y="2362200"/>
            <a:ext cx="2838790" cy="1214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a-IR" sz="1800" dirty="0">
                <a:solidFill>
                  <a:srgbClr val="FF0000"/>
                </a:solidFill>
                <a:cs typeface="B Nazanin" pitchFamily="2" charset="-78"/>
              </a:rPr>
              <a:t>تصمیم‌گیری مربوط به سیاست‌گذار</a:t>
            </a:r>
            <a:endParaRPr lang="en-US" sz="1800" dirty="0">
              <a:solidFill>
                <a:srgbClr val="FF0000"/>
              </a:solidFill>
              <a:cs typeface="B Nazanin" pitchFamily="2" charset="-78"/>
            </a:endParaRPr>
          </a:p>
        </p:txBody>
      </p:sp>
    </p:spTree>
    <p:extLst>
      <p:ext uri="{BB962C8B-B14F-4D97-AF65-F5344CB8AC3E}">
        <p14:creationId xmlns:p14="http://schemas.microsoft.com/office/powerpoint/2010/main" val="352456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785813"/>
            <a:ext cx="8229600" cy="1000125"/>
          </a:xfrm>
        </p:spPr>
        <p:txBody>
          <a:bodyPr rtlCol="1">
            <a:normAutofit fontScale="90000"/>
          </a:bodyPr>
          <a:lstStyle/>
          <a:p>
            <a:pPr eaLnBrk="1" fontAlgn="auto" hangingPunct="1">
              <a:spcAft>
                <a:spcPts val="0"/>
              </a:spcAft>
              <a:defRPr/>
            </a:pPr>
            <a:r>
              <a:rPr lang="fa-IR" sz="2400" dirty="0"/>
              <a:t>4) </a:t>
            </a:r>
            <a:r>
              <a:rPr lang="ar-SA" sz="2400" dirty="0">
                <a:cs typeface="B Nazanin" pitchFamily="2" charset="-78"/>
              </a:rPr>
              <a:t>هزینه اجرای </a:t>
            </a:r>
            <a:r>
              <a:rPr lang="fa-IR" sz="2400" dirty="0">
                <a:cs typeface="B Nazanin" pitchFamily="2" charset="-78"/>
              </a:rPr>
              <a:t>گزینه‌ها</a:t>
            </a:r>
            <a:r>
              <a:rPr lang="ar-SA" sz="2400" dirty="0">
                <a:cs typeface="B Nazanin" pitchFamily="2" charset="-78"/>
              </a:rPr>
              <a:t> چقدر بوده و هزینه</a:t>
            </a:r>
            <a:r>
              <a:rPr lang="fa-IR" sz="2400" dirty="0">
                <a:cs typeface="B Nazanin" pitchFamily="2" charset="-78"/>
              </a:rPr>
              <a:t>‌</a:t>
            </a:r>
            <a:r>
              <a:rPr lang="ar-SA" sz="2400" dirty="0">
                <a:cs typeface="B Nazanin" pitchFamily="2" charset="-78"/>
              </a:rPr>
              <a:t>اثربخشی </a:t>
            </a:r>
            <a:r>
              <a:rPr lang="fa-IR" sz="2400" dirty="0">
                <a:cs typeface="B Nazanin" pitchFamily="2" charset="-78"/>
              </a:rPr>
              <a:t>گزینه‌ها</a:t>
            </a:r>
            <a:r>
              <a:rPr lang="ar-SA" sz="2400" dirty="0">
                <a:cs typeface="B Nazanin" pitchFamily="2" charset="-78"/>
              </a:rPr>
              <a:t> در سیستمی که قرار است اجرا بشود </a:t>
            </a:r>
            <a:r>
              <a:rPr lang="fa-IR" sz="2400" dirty="0">
                <a:cs typeface="B Nazanin" pitchFamily="2" charset="-78"/>
              </a:rPr>
              <a:t>چقدر است</a:t>
            </a:r>
            <a:r>
              <a:rPr lang="ar-SA" sz="2400" dirty="0">
                <a:cs typeface="B Nazanin" pitchFamily="2" charset="-78"/>
              </a:rPr>
              <a:t>؟</a:t>
            </a:r>
            <a:r>
              <a:rPr lang="en-US" sz="2400" dirty="0">
                <a:cs typeface="B Nazanin" pitchFamily="2" charset="-78"/>
              </a:rPr>
              <a:t/>
            </a:r>
            <a:br>
              <a:rPr lang="en-US" sz="2400" dirty="0">
                <a:cs typeface="B Nazanin" pitchFamily="2" charset="-78"/>
              </a:rPr>
            </a:br>
            <a:endParaRPr lang="fa-IR" sz="2400" dirty="0">
              <a:cs typeface="B Nazanin" pitchFamily="2" charset="-78"/>
            </a:endParaRPr>
          </a:p>
        </p:txBody>
      </p:sp>
      <p:sp>
        <p:nvSpPr>
          <p:cNvPr id="41987" name="Content Placeholder 2"/>
          <p:cNvSpPr>
            <a:spLocks noGrp="1"/>
          </p:cNvSpPr>
          <p:nvPr>
            <p:ph idx="1"/>
          </p:nvPr>
        </p:nvSpPr>
        <p:spPr>
          <a:xfrm>
            <a:off x="428625" y="1668056"/>
            <a:ext cx="7800975" cy="4525962"/>
          </a:xfrm>
        </p:spPr>
        <p:txBody>
          <a:bodyPr/>
          <a:lstStyle/>
          <a:p>
            <a:pPr eaLnBrk="1" hangingPunct="1"/>
            <a:r>
              <a:rPr lang="ar-SA" altLang="en-US" dirty="0"/>
              <a:t>تعیین </a:t>
            </a:r>
            <a:r>
              <a:rPr lang="ar-SA" altLang="en-US" u="sng" dirty="0"/>
              <a:t>هزینه</a:t>
            </a:r>
            <a:endParaRPr lang="fa-IR" altLang="en-US" dirty="0"/>
          </a:p>
          <a:p>
            <a:r>
              <a:rPr lang="fa-IR" altLang="en-US" dirty="0"/>
              <a:t>تعیین </a:t>
            </a:r>
            <a:r>
              <a:rPr lang="fa-IR" altLang="en-US" u="sng" dirty="0"/>
              <a:t>هزینه‌اثربخشی</a:t>
            </a:r>
            <a:r>
              <a:rPr lang="fa-IR" altLang="en-US" dirty="0"/>
              <a:t> </a:t>
            </a:r>
            <a:r>
              <a:rPr lang="ar-SA" altLang="en-US" dirty="0"/>
              <a:t>هر یک از </a:t>
            </a:r>
            <a:r>
              <a:rPr lang="fa-IR" altLang="en-US" dirty="0"/>
              <a:t>گزینه‌های سیاستی</a:t>
            </a:r>
            <a:r>
              <a:rPr lang="ar-SA" altLang="en-US" dirty="0"/>
              <a:t> </a:t>
            </a:r>
            <a:endParaRPr lang="fa-IR" altLang="en-US" dirty="0"/>
          </a:p>
          <a:p>
            <a:pPr eaLnBrk="1" hangingPunct="1"/>
            <a:endParaRPr lang="fa-IR" altLang="en-US" dirty="0"/>
          </a:p>
        </p:txBody>
      </p:sp>
      <p:sp>
        <p:nvSpPr>
          <p:cNvPr id="2" name="Slide Number Placeholder 1"/>
          <p:cNvSpPr>
            <a:spLocks noGrp="1"/>
          </p:cNvSpPr>
          <p:nvPr>
            <p:ph type="sldNum" sz="quarter" idx="11"/>
          </p:nvPr>
        </p:nvSpPr>
        <p:spPr/>
        <p:txBody>
          <a:bodyPr/>
          <a:lstStyle/>
          <a:p>
            <a:pPr>
              <a:defRPr/>
            </a:pPr>
            <a:fld id="{6EC4C71C-B8BC-40B0-A12D-761B88952C7D}" type="slidenum">
              <a:rPr lang="en-US" altLang="en-US" smtClean="0"/>
              <a:pPr>
                <a:defRPr/>
              </a:pPr>
              <a:t>9</a:t>
            </a:fld>
            <a:endParaRPr lang="en-US" altLang="en-US" dirty="0"/>
          </a:p>
        </p:txBody>
      </p:sp>
      <p:pic>
        <p:nvPicPr>
          <p:cNvPr id="9" name="Picture 2" descr="Apple Computer Pictures | Download Free Images on Unsplash">
            <a:extLst>
              <a:ext uri="{FF2B5EF4-FFF2-40B4-BE49-F238E27FC236}">
                <a16:creationId xmlns:a16="http://schemas.microsoft.com/office/drawing/2014/main" xmlns="" id="{8765BCCE-C2D9-95B6-23BE-CF8036474D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2971800"/>
            <a:ext cx="3845241" cy="2564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435F2AE4-D66B-79D1-486B-7E939FAB7297}"/>
              </a:ext>
            </a:extLst>
          </p:cNvPr>
          <p:cNvPicPr>
            <a:picLocks noChangeAspect="1"/>
          </p:cNvPicPr>
          <p:nvPr/>
        </p:nvPicPr>
        <p:blipFill>
          <a:blip r:embed="rId3"/>
          <a:stretch>
            <a:fillRect/>
          </a:stretch>
        </p:blipFill>
        <p:spPr>
          <a:xfrm>
            <a:off x="4594407" y="2895600"/>
            <a:ext cx="3733516" cy="2564776"/>
          </a:xfrm>
          <a:prstGeom prst="rect">
            <a:avLst/>
          </a:prstGeom>
        </p:spPr>
      </p:pic>
      <p:sp>
        <p:nvSpPr>
          <p:cNvPr id="11" name="TextBox 10">
            <a:extLst>
              <a:ext uri="{FF2B5EF4-FFF2-40B4-BE49-F238E27FC236}">
                <a16:creationId xmlns:a16="http://schemas.microsoft.com/office/drawing/2014/main" xmlns="" id="{C30CFF63-7805-4441-2DE2-9BF916679265}"/>
              </a:ext>
            </a:extLst>
          </p:cNvPr>
          <p:cNvSpPr txBox="1"/>
          <p:nvPr/>
        </p:nvSpPr>
        <p:spPr>
          <a:xfrm>
            <a:off x="609600" y="5546408"/>
            <a:ext cx="3962400" cy="584775"/>
          </a:xfrm>
          <a:prstGeom prst="rect">
            <a:avLst/>
          </a:prstGeom>
          <a:noFill/>
        </p:spPr>
        <p:txBody>
          <a:bodyPr wrap="square" rtlCol="0">
            <a:spAutoFit/>
          </a:bodyPr>
          <a:lstStyle/>
          <a:p>
            <a:r>
              <a:rPr lang="en-US" sz="1600" dirty="0"/>
              <a:t>$</a:t>
            </a:r>
            <a:r>
              <a:rPr lang="en-GB" sz="1600" dirty="0"/>
              <a:t> 5,000</a:t>
            </a:r>
          </a:p>
          <a:p>
            <a:r>
              <a:rPr lang="en-GB" sz="1600" dirty="0"/>
              <a:t>Working for 5 year without any problem </a:t>
            </a:r>
            <a:endParaRPr lang="en-US" sz="1600" dirty="0"/>
          </a:p>
        </p:txBody>
      </p:sp>
      <p:sp>
        <p:nvSpPr>
          <p:cNvPr id="12" name="TextBox 11">
            <a:extLst>
              <a:ext uri="{FF2B5EF4-FFF2-40B4-BE49-F238E27FC236}">
                <a16:creationId xmlns:a16="http://schemas.microsoft.com/office/drawing/2014/main" xmlns="" id="{CE7C2B42-7576-B786-0368-36C8EFC35AB9}"/>
              </a:ext>
            </a:extLst>
          </p:cNvPr>
          <p:cNvSpPr txBox="1"/>
          <p:nvPr/>
        </p:nvSpPr>
        <p:spPr>
          <a:xfrm>
            <a:off x="4572000" y="5573447"/>
            <a:ext cx="3592004" cy="584775"/>
          </a:xfrm>
          <a:prstGeom prst="rect">
            <a:avLst/>
          </a:prstGeom>
          <a:noFill/>
        </p:spPr>
        <p:txBody>
          <a:bodyPr wrap="square" rtlCol="0">
            <a:spAutoFit/>
          </a:bodyPr>
          <a:lstStyle/>
          <a:p>
            <a:r>
              <a:rPr lang="en-US" sz="1600" dirty="0"/>
              <a:t>$</a:t>
            </a:r>
            <a:r>
              <a:rPr lang="en-GB" sz="1600" dirty="0"/>
              <a:t> 15,00</a:t>
            </a:r>
          </a:p>
          <a:p>
            <a:r>
              <a:rPr lang="en-GB" sz="1600" dirty="0"/>
              <a:t>Working for 1 year without any problem </a:t>
            </a:r>
            <a:endParaRPr lang="en-US" sz="1600" dirty="0"/>
          </a:p>
        </p:txBody>
      </p:sp>
    </p:spTree>
    <p:extLst>
      <p:ext uri="{BB962C8B-B14F-4D97-AF65-F5344CB8AC3E}">
        <p14:creationId xmlns:p14="http://schemas.microsoft.com/office/powerpoint/2010/main" val="396112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TotalTime>
  <Words>959</Words>
  <Application>Microsoft Office PowerPoint</Application>
  <PresentationFormat>On-screen Show (4:3)</PresentationFormat>
  <Paragraphs>94</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B Nazanin</vt:lpstr>
      <vt:lpstr>Trebuchet MS</vt:lpstr>
      <vt:lpstr>Calibri</vt:lpstr>
      <vt:lpstr>Carlito</vt:lpstr>
      <vt:lpstr>Times New Roman</vt:lpstr>
      <vt:lpstr>Arial</vt:lpstr>
      <vt:lpstr>Wingdings</vt:lpstr>
      <vt:lpstr>Bnazanin</vt:lpstr>
      <vt:lpstr>Courier New</vt:lpstr>
      <vt:lpstr>Office Theme</vt:lpstr>
      <vt:lpstr>کارگاه آشنایی با خلاصه سیاستی و نحوه تدوین آن</vt:lpstr>
      <vt:lpstr>PowerPoint Presentation</vt:lpstr>
      <vt:lpstr>سئوالاتی که برای انتخاب گزینه‌های سیاستی باید به آنها پاسخ داد:</vt:lpstr>
      <vt:lpstr>1) چه گزینه‌های سیاستی مناسب برای رویارویی با یک مشکل وجود دارد؟</vt:lpstr>
      <vt:lpstr>2) چه منافعی برای گروه مخاطب (که متاثر از مشکل هستند) مهم بوده و چه منافعی از به کارگیری هر یک از راهکارها حاصل می شود؟ </vt:lpstr>
      <vt:lpstr>2) چه منافعی برای گروه مخاطب (که متاثر از مشکل هستند) مهم بوده و چه منافعی از به کارگیری هر یک از راهکارها حاصل می شود؟ </vt:lpstr>
      <vt:lpstr>3) چه مضراتی برای گروه مخاطب (که متاثر از مشکل هستند) مهم بوده و چه مضراتی از به کارگیری هر یک از گزینه‌ها به وجود می‌آید؟ </vt:lpstr>
      <vt:lpstr>3) چه مضراتی برای گروه مخاطب (که متاثر از مشکل هستند) مهم بوده و چه مضراتی از به کارگیری هر یک از گزینه‌ها به وجود می‌آید؟ </vt:lpstr>
      <vt:lpstr>4) هزینه اجرای گزینه‌ها چقدر بوده و هزینه‌اثربخشی گزینه‌ها در سیستمی که قرار است اجرا بشود چقدر است؟ </vt:lpstr>
      <vt:lpstr>PowerPoint Presentation</vt:lpstr>
      <vt:lpstr>5) به منظور اعمال راهکار در شرایط بومی چه تغییراتی باید اعمال بشود و آیا این تغییرات منافع، مضرات و هزینه گزینه‌ها را تغییر خواهد داد؟ </vt:lpstr>
      <vt:lpstr>5) به منظور اعمال راهکار در شرایط بومی چه تغییراتی باید اعمال بشود و آیا این تغییرات منافع، مضرات و هزینه گزینه‌ها را تغییر خواهد داد؟ </vt:lpstr>
      <vt:lpstr>6) چه نظرات و تجربیاتی از ذی‌نقشان ممکن است مقبولیت، منافع، مضرات و هزینه هر یک از گزینه‌ها را تحت تاثیر قرار دهد؟ </vt:lpstr>
      <vt:lpstr>چه نوع شواهدی پژوهشی موردنیاز است؟</vt:lpstr>
      <vt:lpstr>هنگام استفاده از شواهد پژوهشی لازم است این موارد ارزیابی شود</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dr.sajadi</dc:creator>
  <cp:lastModifiedBy>marziehe hosseinmardi</cp:lastModifiedBy>
  <cp:revision>94</cp:revision>
  <cp:lastPrinted>2023-07-17T02:38:25Z</cp:lastPrinted>
  <dcterms:created xsi:type="dcterms:W3CDTF">2006-08-16T00:00:00Z</dcterms:created>
  <dcterms:modified xsi:type="dcterms:W3CDTF">2023-07-17T06:55:25Z</dcterms:modified>
</cp:coreProperties>
</file>